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7" r:id="rId4"/>
    <p:sldId id="271" r:id="rId5"/>
    <p:sldId id="273" r:id="rId6"/>
    <p:sldId id="260" r:id="rId7"/>
    <p:sldId id="261" r:id="rId8"/>
    <p:sldId id="262" r:id="rId9"/>
    <p:sldId id="263" r:id="rId10"/>
    <p:sldId id="265" r:id="rId11"/>
    <p:sldId id="270" r:id="rId12"/>
    <p:sldId id="264" r:id="rId13"/>
    <p:sldId id="266" r:id="rId14"/>
    <p:sldId id="267" r:id="rId15"/>
    <p:sldId id="268" r:id="rId16"/>
    <p:sldId id="274" r:id="rId17"/>
    <p:sldId id="272" r:id="rId18"/>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8EA0A9-F7F8-46FC-A3F2-5F98BB285460}" v="1711" dt="2018-05-22T12:54:10.3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751AB41-03A5-4B83-A8B0-0A47AB7FB080}" type="datetimeFigureOut">
              <a:rPr lang="fr-FR" smtClean="0"/>
              <a:t>15/01/2019</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846650B-E08B-48FE-8405-9BDA9C6FFE0D}" type="slidenum">
              <a:rPr lang="fr-FR" smtClean="0"/>
              <a:t>‹N°›</a:t>
            </a:fld>
            <a:endParaRPr lang="fr-FR"/>
          </a:p>
        </p:txBody>
      </p:sp>
    </p:spTree>
    <p:extLst>
      <p:ext uri="{BB962C8B-B14F-4D97-AF65-F5344CB8AC3E}">
        <p14:creationId xmlns:p14="http://schemas.microsoft.com/office/powerpoint/2010/main" val="3408251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C5B45EC-DF52-4741-931E-50D2E26A7C4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F75D17C1-A576-496E-8125-089000A748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E38FE162-048F-4369-9B1C-C3673FA9F1B8}"/>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5" name="Espace réservé du pied de page 4">
            <a:extLst>
              <a:ext uri="{FF2B5EF4-FFF2-40B4-BE49-F238E27FC236}">
                <a16:creationId xmlns="" xmlns:a16="http://schemas.microsoft.com/office/drawing/2014/main" id="{E8ED6E81-6648-4B5F-8FBE-23C0413E0BC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60A7CC27-7A4F-440C-B32F-95DFD852A920}"/>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1865894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31702FF-1EF0-4503-87C8-C05CE78A44E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0BDFAA10-40FF-404C-9360-BDF580BD4AE2}"/>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40DFD39E-400B-41C9-AF5F-B8A74387FD2A}"/>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5" name="Espace réservé du pied de page 4">
            <a:extLst>
              <a:ext uri="{FF2B5EF4-FFF2-40B4-BE49-F238E27FC236}">
                <a16:creationId xmlns="" xmlns:a16="http://schemas.microsoft.com/office/drawing/2014/main" id="{0670267A-9039-47CF-8BB0-6F3AAA6504E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15FD6547-59BD-4AD1-B6C4-0E99DB634544}"/>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537664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90FC551-3B70-4211-AE97-A405AD738B5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5E6E730A-A10B-45F6-A3D3-FF99662D30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 xmlns:a16="http://schemas.microsoft.com/office/drawing/2014/main" id="{ED1239A5-E8CD-4933-89F6-45A622DC5292}"/>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5" name="Espace réservé du pied de page 4">
            <a:extLst>
              <a:ext uri="{FF2B5EF4-FFF2-40B4-BE49-F238E27FC236}">
                <a16:creationId xmlns="" xmlns:a16="http://schemas.microsoft.com/office/drawing/2014/main" id="{24A13657-DF7C-4BEF-B1E2-8E191451FD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EA35ECFB-AD95-4ED6-92C8-6ABEB60D1104}"/>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3553004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D76315F-F51F-40E0-BFDB-C5FD32AC654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2EA5FFD-438F-4E7C-ADF8-1188971B8217}"/>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CBB55450-4400-4346-8C42-F0ECFE4C0267}"/>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602F3DD5-6B6A-4DF7-81B1-9E09A9B25C17}"/>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6" name="Espace réservé du pied de page 5">
            <a:extLst>
              <a:ext uri="{FF2B5EF4-FFF2-40B4-BE49-F238E27FC236}">
                <a16:creationId xmlns="" xmlns:a16="http://schemas.microsoft.com/office/drawing/2014/main" id="{14075272-E250-4D15-BC53-EBA59969F2D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556683E3-D618-4484-BA09-899D826BB546}"/>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1849707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37DBEBC-94D7-40D5-9771-ACD6E976C8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0EA522C7-51F5-4C07-949D-68810038E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 xmlns:a16="http://schemas.microsoft.com/office/drawing/2014/main" id="{AD92F2CC-656F-446C-B326-F13773926FB0}"/>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1FF8BB3A-6147-4814-8C81-ECA4258501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 xmlns:a16="http://schemas.microsoft.com/office/drawing/2014/main" id="{5AC3CAB0-3E48-4E99-A92B-A826AECD476C}"/>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C42D04B3-DE60-4A5C-AEA8-E92EE1665AA9}"/>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8" name="Espace réservé du pied de page 7">
            <a:extLst>
              <a:ext uri="{FF2B5EF4-FFF2-40B4-BE49-F238E27FC236}">
                <a16:creationId xmlns="" xmlns:a16="http://schemas.microsoft.com/office/drawing/2014/main" id="{EABB7C44-F7EF-4E62-A764-08798CFE16B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 xmlns:a16="http://schemas.microsoft.com/office/drawing/2014/main" id="{7EAF1992-5A17-4CF9-BE4F-86D7E4D39665}"/>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3194774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4E8EA13-E282-4FE9-82B4-C228ED5C7DF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89A060A0-2146-45B3-B9A9-C4DAAAF2ACB7}"/>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4" name="Espace réservé du pied de page 3">
            <a:extLst>
              <a:ext uri="{FF2B5EF4-FFF2-40B4-BE49-F238E27FC236}">
                <a16:creationId xmlns="" xmlns:a16="http://schemas.microsoft.com/office/drawing/2014/main" id="{F4364109-8150-481D-9929-E179ABFA34B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5D76AC65-7085-4C62-85DF-39D3ED762859}"/>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334903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8CBD2CF8-4B19-45CC-A36C-A9410E838BE2}"/>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3" name="Espace réservé du pied de page 2">
            <a:extLst>
              <a:ext uri="{FF2B5EF4-FFF2-40B4-BE49-F238E27FC236}">
                <a16:creationId xmlns="" xmlns:a16="http://schemas.microsoft.com/office/drawing/2014/main" id="{737FCE32-836F-4EF1-A572-FFA5ABCD6DF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63D9C1D3-71CB-4904-A2CB-003075C0FAB7}"/>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2680894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4755AAE-FACF-481B-8B5C-0BAA803BA78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74657685-48B2-447A-9AF2-0230A562F3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3304A3AA-98EA-46B6-BB88-0440B0F71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A215F179-0BF7-4F11-B4F0-0C663622531F}"/>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6" name="Espace réservé du pied de page 5">
            <a:extLst>
              <a:ext uri="{FF2B5EF4-FFF2-40B4-BE49-F238E27FC236}">
                <a16:creationId xmlns="" xmlns:a16="http://schemas.microsoft.com/office/drawing/2014/main" id="{76C241C2-EDDD-49D1-A508-2B5FA21112A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895F9CDB-9FE2-4516-A5EE-7C255237EBC7}"/>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2971916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EC6B635-E697-4764-A96A-A87FA642160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F732C029-E0F9-4887-85D1-6AFE07CF15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7AAB487D-D920-4430-9A8C-688F8462C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721B1554-2C3E-4885-A797-4FCC929493F1}"/>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6" name="Espace réservé du pied de page 5">
            <a:extLst>
              <a:ext uri="{FF2B5EF4-FFF2-40B4-BE49-F238E27FC236}">
                <a16:creationId xmlns="" xmlns:a16="http://schemas.microsoft.com/office/drawing/2014/main" id="{A83B707F-9C1D-479E-A8A2-28AE080182B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40585A81-0460-4817-8FC6-1F1421F7D389}"/>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1437796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ACC0F36-0330-4663-A582-9085C37073A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295C5360-2489-4CB1-AE19-0D18C52AFA98}"/>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F102A832-0A66-46E1-B608-8A762D5909D3}"/>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5" name="Espace réservé du pied de page 4">
            <a:extLst>
              <a:ext uri="{FF2B5EF4-FFF2-40B4-BE49-F238E27FC236}">
                <a16:creationId xmlns="" xmlns:a16="http://schemas.microsoft.com/office/drawing/2014/main" id="{B2553C4B-1755-412A-A821-DCD2D6EE54B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B04DFE7B-3616-43AB-A9AE-8955814F7E87}"/>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588443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CC2D15F5-4DAD-44E6-8BB9-5FF523528A4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43EF9783-3496-46B9-AECB-EF56AE712759}"/>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0C90C86E-2789-4D57-9FD2-8D359699F848}"/>
              </a:ext>
            </a:extLst>
          </p:cNvPr>
          <p:cNvSpPr>
            <a:spLocks noGrp="1"/>
          </p:cNvSpPr>
          <p:nvPr>
            <p:ph type="dt" sz="half" idx="10"/>
          </p:nvPr>
        </p:nvSpPr>
        <p:spPr/>
        <p:txBody>
          <a:bodyPr/>
          <a:lstStyle/>
          <a:p>
            <a:fld id="{52773F2C-94CE-4016-B7F8-4E76829EBE10}" type="datetimeFigureOut">
              <a:rPr lang="fr-FR" smtClean="0"/>
              <a:t>15/01/2019</a:t>
            </a:fld>
            <a:endParaRPr lang="fr-FR"/>
          </a:p>
        </p:txBody>
      </p:sp>
      <p:sp>
        <p:nvSpPr>
          <p:cNvPr id="5" name="Espace réservé du pied de page 4">
            <a:extLst>
              <a:ext uri="{FF2B5EF4-FFF2-40B4-BE49-F238E27FC236}">
                <a16:creationId xmlns="" xmlns:a16="http://schemas.microsoft.com/office/drawing/2014/main" id="{EA24F077-E162-4D22-9D03-06484EADF4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ED23BE4E-49A8-437C-8ACF-0F60AD20FA50}"/>
              </a:ext>
            </a:extLst>
          </p:cNvPr>
          <p:cNvSpPr>
            <a:spLocks noGrp="1"/>
          </p:cNvSpPr>
          <p:nvPr>
            <p:ph type="sldNum" sz="quarter" idx="12"/>
          </p:nvPr>
        </p:nvSpPr>
        <p:spPr/>
        <p:txBody>
          <a:bodyPr/>
          <a:lstStyle/>
          <a:p>
            <a:fld id="{AA5AE22F-E5FD-42A5-A0CC-CCE8C140A8F8}" type="slidenum">
              <a:rPr lang="fr-FR" smtClean="0"/>
              <a:t>‹N°›</a:t>
            </a:fld>
            <a:endParaRPr lang="fr-FR"/>
          </a:p>
        </p:txBody>
      </p:sp>
    </p:spTree>
    <p:extLst>
      <p:ext uri="{BB962C8B-B14F-4D97-AF65-F5344CB8AC3E}">
        <p14:creationId xmlns:p14="http://schemas.microsoft.com/office/powerpoint/2010/main" val="4282926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10DCB321-EF86-4C24-BE68-471E765880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CD87C794-34FB-42E1-85BC-411300C1A4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9ADF17BF-3F3E-428C-8277-B30EA2C1EC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773F2C-94CE-4016-B7F8-4E76829EBE10}" type="datetimeFigureOut">
              <a:rPr lang="fr-FR" smtClean="0"/>
              <a:t>15/01/2019</a:t>
            </a:fld>
            <a:endParaRPr lang="fr-FR"/>
          </a:p>
        </p:txBody>
      </p:sp>
      <p:sp>
        <p:nvSpPr>
          <p:cNvPr id="5" name="Espace réservé du pied de page 4">
            <a:extLst>
              <a:ext uri="{FF2B5EF4-FFF2-40B4-BE49-F238E27FC236}">
                <a16:creationId xmlns="" xmlns:a16="http://schemas.microsoft.com/office/drawing/2014/main" id="{AA454ADC-011D-469D-B2DB-CAB154EB17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 xmlns:a16="http://schemas.microsoft.com/office/drawing/2014/main" id="{FE818B81-1BEC-4CB3-921C-A57B1A1FF6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AE22F-E5FD-42A5-A0CC-CCE8C140A8F8}" type="slidenum">
              <a:rPr lang="fr-FR" smtClean="0"/>
              <a:t>‹N°›</a:t>
            </a:fld>
            <a:endParaRPr lang="fr-FR"/>
          </a:p>
        </p:txBody>
      </p:sp>
    </p:spTree>
    <p:extLst>
      <p:ext uri="{BB962C8B-B14F-4D97-AF65-F5344CB8AC3E}">
        <p14:creationId xmlns:p14="http://schemas.microsoft.com/office/powerpoint/2010/main" val="3199289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 xmlns:a16="http://schemas.microsoft.com/office/drawing/2014/main" id="{9851FEE6-B93D-4E1E-A9F3-0754A2376C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017" y="529532"/>
            <a:ext cx="3304957" cy="1406979"/>
          </a:xfrm>
          <a:prstGeom prst="rect">
            <a:avLst/>
          </a:prstGeom>
          <a:effectLst>
            <a:outerShdw blurRad="50800" dist="50800" dir="5400000" algn="ctr" rotWithShape="0">
              <a:srgbClr val="000000">
                <a:alpha val="98000"/>
              </a:srgbClr>
            </a:outerShdw>
          </a:effectLst>
        </p:spPr>
      </p:pic>
      <p:sp>
        <p:nvSpPr>
          <p:cNvPr id="2" name="Titre 1">
            <a:extLst>
              <a:ext uri="{FF2B5EF4-FFF2-40B4-BE49-F238E27FC236}">
                <a16:creationId xmlns="" xmlns:a16="http://schemas.microsoft.com/office/drawing/2014/main" id="{6A64827F-795A-4693-8C5F-C8E884DE0B95}"/>
              </a:ext>
            </a:extLst>
          </p:cNvPr>
          <p:cNvSpPr>
            <a:spLocks noGrp="1"/>
          </p:cNvSpPr>
          <p:nvPr>
            <p:ph type="ctrTitle"/>
          </p:nvPr>
        </p:nvSpPr>
        <p:spPr>
          <a:xfrm>
            <a:off x="2685143" y="2888342"/>
            <a:ext cx="6922824" cy="1756156"/>
          </a:xfrm>
          <a:ln/>
        </p:spPr>
        <p:style>
          <a:lnRef idx="3">
            <a:schemeClr val="lt1"/>
          </a:lnRef>
          <a:fillRef idx="1">
            <a:schemeClr val="accent2"/>
          </a:fillRef>
          <a:effectRef idx="1">
            <a:schemeClr val="accent2"/>
          </a:effectRef>
          <a:fontRef idx="minor">
            <a:schemeClr val="lt1"/>
          </a:fontRef>
        </p:style>
        <p:txBody>
          <a:bodyPr/>
          <a:lstStyle/>
          <a:p>
            <a:r>
              <a:rPr lang="fr-FR" dirty="0"/>
              <a:t>BI LATERALE</a:t>
            </a:r>
            <a:br>
              <a:rPr lang="fr-FR" dirty="0"/>
            </a:br>
            <a:r>
              <a:rPr lang="fr-FR" dirty="0"/>
              <a:t>CFDT – GBS SERVICES</a:t>
            </a:r>
          </a:p>
        </p:txBody>
      </p:sp>
      <p:sp>
        <p:nvSpPr>
          <p:cNvPr id="3" name="Sous-titre 2">
            <a:extLst>
              <a:ext uri="{FF2B5EF4-FFF2-40B4-BE49-F238E27FC236}">
                <a16:creationId xmlns="" xmlns:a16="http://schemas.microsoft.com/office/drawing/2014/main" id="{975EA11F-8086-4818-B428-97A12CFA5CDC}"/>
              </a:ext>
            </a:extLst>
          </p:cNvPr>
          <p:cNvSpPr>
            <a:spLocks noGrp="1"/>
          </p:cNvSpPr>
          <p:nvPr>
            <p:ph type="subTitle" idx="1"/>
          </p:nvPr>
        </p:nvSpPr>
        <p:spPr>
          <a:xfrm>
            <a:off x="9832278" y="785368"/>
            <a:ext cx="2251034" cy="447654"/>
          </a:xfrm>
        </p:spPr>
        <p:txBody>
          <a:bodyPr/>
          <a:lstStyle/>
          <a:p>
            <a:r>
              <a:rPr lang="fr-FR" dirty="0"/>
              <a:t>LE </a:t>
            </a:r>
            <a:r>
              <a:rPr lang="fr-FR" dirty="0" smtClean="0"/>
              <a:t>15/01/2019</a:t>
            </a:r>
            <a:endParaRPr lang="fr-FR" dirty="0"/>
          </a:p>
        </p:txBody>
      </p:sp>
    </p:spTree>
    <p:extLst>
      <p:ext uri="{BB962C8B-B14F-4D97-AF65-F5344CB8AC3E}">
        <p14:creationId xmlns:p14="http://schemas.microsoft.com/office/powerpoint/2010/main" val="261235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 xmlns:a16="http://schemas.microsoft.com/office/drawing/2014/main" id="{9164D02C-D4E1-46A3-946F-4D3069E60DC6}"/>
              </a:ext>
            </a:extLst>
          </p:cNvPr>
          <p:cNvSpPr>
            <a:spLocks noGrp="1"/>
          </p:cNvSpPr>
          <p:nvPr>
            <p:ph type="title"/>
          </p:nvPr>
        </p:nvSpPr>
        <p:spPr>
          <a:xfrm>
            <a:off x="907473" y="2471016"/>
            <a:ext cx="10515600" cy="1325563"/>
          </a:xfrm>
        </p:spPr>
        <p:style>
          <a:lnRef idx="3">
            <a:schemeClr val="lt1"/>
          </a:lnRef>
          <a:fillRef idx="1">
            <a:schemeClr val="accent2"/>
          </a:fillRef>
          <a:effectRef idx="1">
            <a:schemeClr val="accent2"/>
          </a:effectRef>
          <a:fontRef idx="minor">
            <a:schemeClr val="lt1"/>
          </a:fontRef>
        </p:style>
        <p:txBody>
          <a:bodyPr/>
          <a:lstStyle/>
          <a:p>
            <a:pPr algn="ctr"/>
            <a:r>
              <a:rPr lang="fr-FR" dirty="0"/>
              <a:t>RETROSPECTIVE de l’année 2017</a:t>
            </a:r>
          </a:p>
        </p:txBody>
      </p:sp>
    </p:spTree>
    <p:extLst>
      <p:ext uri="{BB962C8B-B14F-4D97-AF65-F5344CB8AC3E}">
        <p14:creationId xmlns:p14="http://schemas.microsoft.com/office/powerpoint/2010/main" val="31761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 xmlns:a16="http://schemas.microsoft.com/office/drawing/2014/main" id="{3577290D-13D3-4E85-A1E9-0418B9838C10}"/>
              </a:ext>
            </a:extLst>
          </p:cNvPr>
          <p:cNvSpPr/>
          <p:nvPr/>
        </p:nvSpPr>
        <p:spPr>
          <a:xfrm>
            <a:off x="2440744" y="153182"/>
            <a:ext cx="3237416" cy="2126106"/>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sz="2400" dirty="0"/>
              <a:t>Une représentativité de 26,24 %</a:t>
            </a:r>
          </a:p>
        </p:txBody>
      </p:sp>
      <p:sp>
        <p:nvSpPr>
          <p:cNvPr id="9" name="Ellipse 8">
            <a:extLst>
              <a:ext uri="{FF2B5EF4-FFF2-40B4-BE49-F238E27FC236}">
                <a16:creationId xmlns="" xmlns:a16="http://schemas.microsoft.com/office/drawing/2014/main" id="{86143416-BCF2-4128-B05F-BA909DFF2B4A}"/>
              </a:ext>
            </a:extLst>
          </p:cNvPr>
          <p:cNvSpPr/>
          <p:nvPr/>
        </p:nvSpPr>
        <p:spPr>
          <a:xfrm>
            <a:off x="6528273" y="158062"/>
            <a:ext cx="3237416" cy="2126106"/>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sz="2400" dirty="0"/>
              <a:t>Deuxième OS de GBS SERVICES</a:t>
            </a:r>
          </a:p>
        </p:txBody>
      </p:sp>
      <p:cxnSp>
        <p:nvCxnSpPr>
          <p:cNvPr id="13" name="Connecteur : en angle 12">
            <a:extLst>
              <a:ext uri="{FF2B5EF4-FFF2-40B4-BE49-F238E27FC236}">
                <a16:creationId xmlns="" xmlns:a16="http://schemas.microsoft.com/office/drawing/2014/main" id="{DB53DB64-3B20-41EC-838C-4EAB6D35887C}"/>
              </a:ext>
            </a:extLst>
          </p:cNvPr>
          <p:cNvCxnSpPr>
            <a:cxnSpLocks/>
            <a:stCxn id="2" idx="4"/>
          </p:cNvCxnSpPr>
          <p:nvPr/>
        </p:nvCxnSpPr>
        <p:spPr>
          <a:xfrm rot="16200000" flipH="1">
            <a:off x="6001618" y="337121"/>
            <a:ext cx="203198" cy="4087531"/>
          </a:xfrm>
          <a:prstGeom prst="bentConnector2">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 en angle 15">
            <a:extLst>
              <a:ext uri="{FF2B5EF4-FFF2-40B4-BE49-F238E27FC236}">
                <a16:creationId xmlns="" xmlns:a16="http://schemas.microsoft.com/office/drawing/2014/main" id="{F6208B0D-9726-4A20-8520-B5D50D7C02B6}"/>
              </a:ext>
            </a:extLst>
          </p:cNvPr>
          <p:cNvCxnSpPr>
            <a:cxnSpLocks/>
            <a:endCxn id="9" idx="4"/>
          </p:cNvCxnSpPr>
          <p:nvPr/>
        </p:nvCxnSpPr>
        <p:spPr>
          <a:xfrm rot="16200000" flipV="1">
            <a:off x="8047823" y="2383326"/>
            <a:ext cx="198318" cy="1"/>
          </a:xfrm>
          <a:prstGeom prst="bentConnector3">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 xmlns:a16="http://schemas.microsoft.com/office/drawing/2014/main" id="{32F00550-0A49-4961-9B7E-5EF51E23F973}"/>
              </a:ext>
            </a:extLst>
          </p:cNvPr>
          <p:cNvSpPr/>
          <p:nvPr/>
        </p:nvSpPr>
        <p:spPr>
          <a:xfrm>
            <a:off x="1083209" y="4877724"/>
            <a:ext cx="2715065" cy="63304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dirty="0"/>
              <a:t>DIJON</a:t>
            </a:r>
          </a:p>
        </p:txBody>
      </p:sp>
      <p:sp>
        <p:nvSpPr>
          <p:cNvPr id="23" name="Rectangle 22">
            <a:extLst>
              <a:ext uri="{FF2B5EF4-FFF2-40B4-BE49-F238E27FC236}">
                <a16:creationId xmlns="" xmlns:a16="http://schemas.microsoft.com/office/drawing/2014/main" id="{02E6B1FA-5BCF-4C51-8FC4-389BD303B9E5}"/>
              </a:ext>
            </a:extLst>
          </p:cNvPr>
          <p:cNvSpPr/>
          <p:nvPr/>
        </p:nvSpPr>
        <p:spPr>
          <a:xfrm>
            <a:off x="8393473" y="4877724"/>
            <a:ext cx="2715065" cy="63304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dirty="0"/>
              <a:t>TOULOUSE</a:t>
            </a:r>
          </a:p>
        </p:txBody>
      </p:sp>
      <p:sp>
        <p:nvSpPr>
          <p:cNvPr id="24" name="Rectangle 23">
            <a:extLst>
              <a:ext uri="{FF2B5EF4-FFF2-40B4-BE49-F238E27FC236}">
                <a16:creationId xmlns="" xmlns:a16="http://schemas.microsoft.com/office/drawing/2014/main" id="{D8855021-A945-4B05-BDFB-1A1F8D13A413}"/>
              </a:ext>
            </a:extLst>
          </p:cNvPr>
          <p:cNvSpPr/>
          <p:nvPr/>
        </p:nvSpPr>
        <p:spPr>
          <a:xfrm>
            <a:off x="4738342" y="4877724"/>
            <a:ext cx="2715065" cy="63304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dirty="0"/>
              <a:t>NANTES</a:t>
            </a:r>
          </a:p>
        </p:txBody>
      </p:sp>
      <p:sp>
        <p:nvSpPr>
          <p:cNvPr id="25" name="Rectangle 24">
            <a:extLst>
              <a:ext uri="{FF2B5EF4-FFF2-40B4-BE49-F238E27FC236}">
                <a16:creationId xmlns="" xmlns:a16="http://schemas.microsoft.com/office/drawing/2014/main" id="{5FEE2A2E-5559-4545-9FDB-911498481AC9}"/>
              </a:ext>
            </a:extLst>
          </p:cNvPr>
          <p:cNvSpPr/>
          <p:nvPr/>
        </p:nvSpPr>
        <p:spPr>
          <a:xfrm>
            <a:off x="1083211" y="5937845"/>
            <a:ext cx="2715065" cy="63304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dirty="0"/>
              <a:t>Représentatif à 50 %</a:t>
            </a:r>
          </a:p>
        </p:txBody>
      </p:sp>
      <p:sp>
        <p:nvSpPr>
          <p:cNvPr id="26" name="Rectangle 25">
            <a:extLst>
              <a:ext uri="{FF2B5EF4-FFF2-40B4-BE49-F238E27FC236}">
                <a16:creationId xmlns="" xmlns:a16="http://schemas.microsoft.com/office/drawing/2014/main" id="{C76D497D-F220-4CD7-A19D-04BC708078B3}"/>
              </a:ext>
            </a:extLst>
          </p:cNvPr>
          <p:cNvSpPr/>
          <p:nvPr/>
        </p:nvSpPr>
        <p:spPr>
          <a:xfrm>
            <a:off x="4738342" y="5937845"/>
            <a:ext cx="2715065" cy="63304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dirty="0"/>
              <a:t>Représentatif à 36 %</a:t>
            </a:r>
          </a:p>
        </p:txBody>
      </p:sp>
      <p:sp>
        <p:nvSpPr>
          <p:cNvPr id="27" name="Rectangle 26">
            <a:extLst>
              <a:ext uri="{FF2B5EF4-FFF2-40B4-BE49-F238E27FC236}">
                <a16:creationId xmlns="" xmlns:a16="http://schemas.microsoft.com/office/drawing/2014/main" id="{2C5A99A5-93AF-4AAC-940C-059FC37D8DBD}"/>
              </a:ext>
            </a:extLst>
          </p:cNvPr>
          <p:cNvSpPr/>
          <p:nvPr/>
        </p:nvSpPr>
        <p:spPr>
          <a:xfrm>
            <a:off x="8393473" y="5937845"/>
            <a:ext cx="2715065" cy="63304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dirty="0"/>
              <a:t>Représentatif à 100 %</a:t>
            </a:r>
          </a:p>
        </p:txBody>
      </p:sp>
      <p:cxnSp>
        <p:nvCxnSpPr>
          <p:cNvPr id="29" name="Connecteur : en angle 28">
            <a:extLst>
              <a:ext uri="{FF2B5EF4-FFF2-40B4-BE49-F238E27FC236}">
                <a16:creationId xmlns="" xmlns:a16="http://schemas.microsoft.com/office/drawing/2014/main" id="{F66F8B10-E457-4B66-B782-D8BFBB660149}"/>
              </a:ext>
            </a:extLst>
          </p:cNvPr>
          <p:cNvCxnSpPr>
            <a:cxnSpLocks/>
            <a:stCxn id="22" idx="0"/>
          </p:cNvCxnSpPr>
          <p:nvPr/>
        </p:nvCxnSpPr>
        <p:spPr>
          <a:xfrm rot="5400000" flipH="1" flipV="1">
            <a:off x="4002742" y="2777250"/>
            <a:ext cx="538474" cy="3662474"/>
          </a:xfrm>
          <a:prstGeom prst="bentConnector2">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necteur : en angle 31">
            <a:extLst>
              <a:ext uri="{FF2B5EF4-FFF2-40B4-BE49-F238E27FC236}">
                <a16:creationId xmlns="" xmlns:a16="http://schemas.microsoft.com/office/drawing/2014/main" id="{AB83F64A-6BC5-4CAF-9C27-DEE3E65318F2}"/>
              </a:ext>
            </a:extLst>
          </p:cNvPr>
          <p:cNvCxnSpPr>
            <a:cxnSpLocks/>
            <a:stCxn id="23" idx="0"/>
          </p:cNvCxnSpPr>
          <p:nvPr/>
        </p:nvCxnSpPr>
        <p:spPr>
          <a:xfrm rot="16200000" flipV="1">
            <a:off x="7650532" y="2777250"/>
            <a:ext cx="538472" cy="3662476"/>
          </a:xfrm>
          <a:prstGeom prst="bentConnector2">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 xmlns:a16="http://schemas.microsoft.com/office/drawing/2014/main" id="{FA2E42DB-97D8-4D3A-86EF-88F4DBB421B3}"/>
              </a:ext>
            </a:extLst>
          </p:cNvPr>
          <p:cNvCxnSpPr>
            <a:cxnSpLocks/>
          </p:cNvCxnSpPr>
          <p:nvPr/>
        </p:nvCxnSpPr>
        <p:spPr>
          <a:xfrm flipH="1" flipV="1">
            <a:off x="6097037" y="4339248"/>
            <a:ext cx="1" cy="538475"/>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 xmlns:a16="http://schemas.microsoft.com/office/drawing/2014/main" id="{00623C8F-D8F9-459A-9E1A-555953266A2C}"/>
              </a:ext>
            </a:extLst>
          </p:cNvPr>
          <p:cNvCxnSpPr>
            <a:cxnSpLocks/>
            <a:endCxn id="62" idx="2"/>
          </p:cNvCxnSpPr>
          <p:nvPr/>
        </p:nvCxnSpPr>
        <p:spPr>
          <a:xfrm flipV="1">
            <a:off x="6095874" y="3280765"/>
            <a:ext cx="0" cy="1058483"/>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 xmlns:a16="http://schemas.microsoft.com/office/drawing/2014/main" id="{7E0DA8BB-EBA8-404E-9978-9E2F5A33471C}"/>
              </a:ext>
            </a:extLst>
          </p:cNvPr>
          <p:cNvCxnSpPr>
            <a:cxnSpLocks/>
            <a:stCxn id="22" idx="2"/>
            <a:endCxn id="25" idx="0"/>
          </p:cNvCxnSpPr>
          <p:nvPr/>
        </p:nvCxnSpPr>
        <p:spPr>
          <a:xfrm>
            <a:off x="2440742" y="5510771"/>
            <a:ext cx="2" cy="427074"/>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 xmlns:a16="http://schemas.microsoft.com/office/drawing/2014/main" id="{666E177B-9379-40BC-A17C-77D5BDCD0161}"/>
              </a:ext>
            </a:extLst>
          </p:cNvPr>
          <p:cNvCxnSpPr>
            <a:cxnSpLocks/>
            <a:stCxn id="24" idx="2"/>
            <a:endCxn id="26" idx="0"/>
          </p:cNvCxnSpPr>
          <p:nvPr/>
        </p:nvCxnSpPr>
        <p:spPr>
          <a:xfrm>
            <a:off x="6095875" y="5510771"/>
            <a:ext cx="0" cy="427074"/>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 xmlns:a16="http://schemas.microsoft.com/office/drawing/2014/main" id="{8C1A4227-36A0-421F-853A-2871D9D5A087}"/>
              </a:ext>
            </a:extLst>
          </p:cNvPr>
          <p:cNvCxnSpPr>
            <a:cxnSpLocks/>
            <a:stCxn id="23" idx="2"/>
            <a:endCxn id="27" idx="0"/>
          </p:cNvCxnSpPr>
          <p:nvPr/>
        </p:nvCxnSpPr>
        <p:spPr>
          <a:xfrm>
            <a:off x="9751006" y="5510771"/>
            <a:ext cx="0" cy="427074"/>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Espace réservé du contenu 2">
            <a:extLst>
              <a:ext uri="{FF2B5EF4-FFF2-40B4-BE49-F238E27FC236}">
                <a16:creationId xmlns="" xmlns:a16="http://schemas.microsoft.com/office/drawing/2014/main" id="{6F6C4EF7-D65C-4F1B-9327-43E005EA7753}"/>
              </a:ext>
            </a:extLst>
          </p:cNvPr>
          <p:cNvSpPr txBox="1">
            <a:spLocks/>
          </p:cNvSpPr>
          <p:nvPr/>
        </p:nvSpPr>
        <p:spPr>
          <a:xfrm>
            <a:off x="1007792" y="2799009"/>
            <a:ext cx="10176164" cy="481756"/>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t>Une représentativité en adéquation avec la population de GBS SERVICES</a:t>
            </a:r>
          </a:p>
        </p:txBody>
      </p:sp>
      <p:sp>
        <p:nvSpPr>
          <p:cNvPr id="65" name="Espace réservé du contenu 2">
            <a:extLst>
              <a:ext uri="{FF2B5EF4-FFF2-40B4-BE49-F238E27FC236}">
                <a16:creationId xmlns="" xmlns:a16="http://schemas.microsoft.com/office/drawing/2014/main" id="{32358BAA-1387-4EB0-94A4-154BF9749C0C}"/>
              </a:ext>
            </a:extLst>
          </p:cNvPr>
          <p:cNvSpPr txBox="1">
            <a:spLocks/>
          </p:cNvSpPr>
          <p:nvPr/>
        </p:nvSpPr>
        <p:spPr>
          <a:xfrm>
            <a:off x="2074719" y="3618707"/>
            <a:ext cx="2663623" cy="40135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t>77 % de Femmes</a:t>
            </a:r>
          </a:p>
        </p:txBody>
      </p:sp>
      <p:sp>
        <p:nvSpPr>
          <p:cNvPr id="66" name="Espace réservé du contenu 2">
            <a:extLst>
              <a:ext uri="{FF2B5EF4-FFF2-40B4-BE49-F238E27FC236}">
                <a16:creationId xmlns="" xmlns:a16="http://schemas.microsoft.com/office/drawing/2014/main" id="{EEB52DBA-2010-4453-89CB-EC764970A5D4}"/>
              </a:ext>
            </a:extLst>
          </p:cNvPr>
          <p:cNvSpPr txBox="1">
            <a:spLocks/>
          </p:cNvSpPr>
          <p:nvPr/>
        </p:nvSpPr>
        <p:spPr>
          <a:xfrm>
            <a:off x="7453407" y="3621376"/>
            <a:ext cx="2663623" cy="40135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t>23 % d’Hommes</a:t>
            </a:r>
          </a:p>
        </p:txBody>
      </p:sp>
      <p:cxnSp>
        <p:nvCxnSpPr>
          <p:cNvPr id="70" name="Connecteur droit 69">
            <a:extLst>
              <a:ext uri="{FF2B5EF4-FFF2-40B4-BE49-F238E27FC236}">
                <a16:creationId xmlns="" xmlns:a16="http://schemas.microsoft.com/office/drawing/2014/main" id="{9D5DD93E-257B-43E4-843B-6398B0214D1A}"/>
              </a:ext>
            </a:extLst>
          </p:cNvPr>
          <p:cNvCxnSpPr>
            <a:cxnSpLocks/>
            <a:stCxn id="62" idx="0"/>
          </p:cNvCxnSpPr>
          <p:nvPr/>
        </p:nvCxnSpPr>
        <p:spPr>
          <a:xfrm flipV="1">
            <a:off x="6095874" y="2473053"/>
            <a:ext cx="1" cy="325956"/>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 xmlns:a16="http://schemas.microsoft.com/office/drawing/2014/main" id="{C9D4D308-4D80-4E45-B314-29AEBE30670A}"/>
              </a:ext>
            </a:extLst>
          </p:cNvPr>
          <p:cNvCxnSpPr>
            <a:cxnSpLocks/>
          </p:cNvCxnSpPr>
          <p:nvPr/>
        </p:nvCxnSpPr>
        <p:spPr>
          <a:xfrm flipV="1">
            <a:off x="3403109" y="3286758"/>
            <a:ext cx="1" cy="325956"/>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Connecteur droit 72">
            <a:extLst>
              <a:ext uri="{FF2B5EF4-FFF2-40B4-BE49-F238E27FC236}">
                <a16:creationId xmlns="" xmlns:a16="http://schemas.microsoft.com/office/drawing/2014/main" id="{B80078D8-4236-4126-9AE1-028EAFA24E6E}"/>
              </a:ext>
            </a:extLst>
          </p:cNvPr>
          <p:cNvCxnSpPr>
            <a:cxnSpLocks/>
          </p:cNvCxnSpPr>
          <p:nvPr/>
        </p:nvCxnSpPr>
        <p:spPr>
          <a:xfrm flipV="1">
            <a:off x="8785217" y="3286752"/>
            <a:ext cx="1" cy="325956"/>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103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fill="hold"/>
                                        <p:tgtEl>
                                          <p:spTgt spid="70"/>
                                        </p:tgtEl>
                                        <p:attrNameLst>
                                          <p:attrName>ppt_x</p:attrName>
                                        </p:attrNameLst>
                                      </p:cBhvr>
                                      <p:tavLst>
                                        <p:tav tm="0">
                                          <p:val>
                                            <p:strVal val="#ppt_x"/>
                                          </p:val>
                                        </p:tav>
                                        <p:tav tm="100000">
                                          <p:val>
                                            <p:strVal val="#ppt_x"/>
                                          </p:val>
                                        </p:tav>
                                      </p:tavLst>
                                    </p:anim>
                                    <p:anim calcmode="lin" valueType="num">
                                      <p:cBhvr additive="base">
                                        <p:cTn id="28"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72"/>
                                        </p:tgtEl>
                                        <p:attrNameLst>
                                          <p:attrName>style.visibility</p:attrName>
                                        </p:attrNameLst>
                                      </p:cBhvr>
                                      <p:to>
                                        <p:strVal val="visible"/>
                                      </p:to>
                                    </p:set>
                                    <p:anim calcmode="lin" valueType="num">
                                      <p:cBhvr additive="base">
                                        <p:cTn id="38" dur="500" fill="hold"/>
                                        <p:tgtEl>
                                          <p:spTgt spid="72"/>
                                        </p:tgtEl>
                                        <p:attrNameLst>
                                          <p:attrName>ppt_x</p:attrName>
                                        </p:attrNameLst>
                                      </p:cBhvr>
                                      <p:tavLst>
                                        <p:tav tm="0">
                                          <p:val>
                                            <p:strVal val="#ppt_x"/>
                                          </p:val>
                                        </p:tav>
                                        <p:tav tm="100000">
                                          <p:val>
                                            <p:strVal val="#ppt_x"/>
                                          </p:val>
                                        </p:tav>
                                      </p:tavLst>
                                    </p:anim>
                                    <p:anim calcmode="lin" valueType="num">
                                      <p:cBhvr additive="base">
                                        <p:cTn id="39" dur="500" fill="hold"/>
                                        <p:tgtEl>
                                          <p:spTgt spid="72"/>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500" fill="hold"/>
                                        <p:tgtEl>
                                          <p:spTgt spid="73"/>
                                        </p:tgtEl>
                                        <p:attrNameLst>
                                          <p:attrName>ppt_x</p:attrName>
                                        </p:attrNameLst>
                                      </p:cBhvr>
                                      <p:tavLst>
                                        <p:tav tm="0">
                                          <p:val>
                                            <p:strVal val="#ppt_x"/>
                                          </p:val>
                                        </p:tav>
                                        <p:tav tm="100000">
                                          <p:val>
                                            <p:strVal val="#ppt_x"/>
                                          </p:val>
                                        </p:tav>
                                      </p:tavLst>
                                    </p:anim>
                                    <p:anim calcmode="lin" valueType="num">
                                      <p:cBhvr additive="base">
                                        <p:cTn id="43"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65"/>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500" fill="hold"/>
                                        <p:tgtEl>
                                          <p:spTgt spid="38"/>
                                        </p:tgtEl>
                                        <p:attrNameLst>
                                          <p:attrName>ppt_x</p:attrName>
                                        </p:attrNameLst>
                                      </p:cBhvr>
                                      <p:tavLst>
                                        <p:tav tm="0">
                                          <p:val>
                                            <p:strVal val="#ppt_x"/>
                                          </p:val>
                                        </p:tav>
                                        <p:tav tm="100000">
                                          <p:val>
                                            <p:strVal val="#ppt_x"/>
                                          </p:val>
                                        </p:tav>
                                      </p:tavLst>
                                    </p:anim>
                                    <p:anim calcmode="lin" valueType="num">
                                      <p:cBhvr additive="base">
                                        <p:cTn id="55" dur="500" fill="hold"/>
                                        <p:tgtEl>
                                          <p:spTgt spid="38"/>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ppt_x"/>
                                          </p:val>
                                        </p:tav>
                                        <p:tav tm="100000">
                                          <p:val>
                                            <p:strVal val="#ppt_x"/>
                                          </p:val>
                                        </p:tav>
                                      </p:tavLst>
                                    </p:anim>
                                    <p:anim calcmode="lin" valueType="num">
                                      <p:cBhvr additive="base">
                                        <p:cTn id="5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44"/>
                                        </p:tgtEl>
                                        <p:attrNameLst>
                                          <p:attrName>style.visibility</p:attrName>
                                        </p:attrNameLst>
                                      </p:cBhvr>
                                      <p:to>
                                        <p:strVal val="visible"/>
                                      </p:to>
                                    </p:set>
                                    <p:anim calcmode="lin" valueType="num">
                                      <p:cBhvr additive="base">
                                        <p:cTn id="68" dur="500" fill="hold"/>
                                        <p:tgtEl>
                                          <p:spTgt spid="44"/>
                                        </p:tgtEl>
                                        <p:attrNameLst>
                                          <p:attrName>ppt_x</p:attrName>
                                        </p:attrNameLst>
                                      </p:cBhvr>
                                      <p:tavLst>
                                        <p:tav tm="0">
                                          <p:val>
                                            <p:strVal val="#ppt_x"/>
                                          </p:val>
                                        </p:tav>
                                        <p:tav tm="100000">
                                          <p:val>
                                            <p:strVal val="#ppt_x"/>
                                          </p:val>
                                        </p:tav>
                                      </p:tavLst>
                                    </p:anim>
                                    <p:anim calcmode="lin" valueType="num">
                                      <p:cBhvr additive="base">
                                        <p:cTn id="69"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additive="base">
                                        <p:cTn id="78" dur="500" fill="hold"/>
                                        <p:tgtEl>
                                          <p:spTgt spid="35"/>
                                        </p:tgtEl>
                                        <p:attrNameLst>
                                          <p:attrName>ppt_x</p:attrName>
                                        </p:attrNameLst>
                                      </p:cBhvr>
                                      <p:tavLst>
                                        <p:tav tm="0">
                                          <p:val>
                                            <p:strVal val="#ppt_x"/>
                                          </p:val>
                                        </p:tav>
                                        <p:tav tm="100000">
                                          <p:val>
                                            <p:strVal val="#ppt_x"/>
                                          </p:val>
                                        </p:tav>
                                      </p:tavLst>
                                    </p:anim>
                                    <p:anim calcmode="lin" valueType="num">
                                      <p:cBhvr additive="base">
                                        <p:cTn id="7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additive="base">
                                        <p:cTn id="88" dur="500" fill="hold"/>
                                        <p:tgtEl>
                                          <p:spTgt spid="47"/>
                                        </p:tgtEl>
                                        <p:attrNameLst>
                                          <p:attrName>ppt_x</p:attrName>
                                        </p:attrNameLst>
                                      </p:cBhvr>
                                      <p:tavLst>
                                        <p:tav tm="0">
                                          <p:val>
                                            <p:strVal val="#ppt_x"/>
                                          </p:val>
                                        </p:tav>
                                        <p:tav tm="100000">
                                          <p:val>
                                            <p:strVal val="#ppt_x"/>
                                          </p:val>
                                        </p:tav>
                                      </p:tavLst>
                                    </p:anim>
                                    <p:anim calcmode="lin" valueType="num">
                                      <p:cBhvr additive="base">
                                        <p:cTn id="89"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26"/>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32"/>
                                        </p:tgtEl>
                                        <p:attrNameLst>
                                          <p:attrName>style.visibility</p:attrName>
                                        </p:attrNameLst>
                                      </p:cBhvr>
                                      <p:to>
                                        <p:strVal val="visible"/>
                                      </p:to>
                                    </p:set>
                                    <p:anim calcmode="lin" valueType="num">
                                      <p:cBhvr additive="base">
                                        <p:cTn id="98" dur="500" fill="hold"/>
                                        <p:tgtEl>
                                          <p:spTgt spid="32"/>
                                        </p:tgtEl>
                                        <p:attrNameLst>
                                          <p:attrName>ppt_x</p:attrName>
                                        </p:attrNameLst>
                                      </p:cBhvr>
                                      <p:tavLst>
                                        <p:tav tm="0">
                                          <p:val>
                                            <p:strVal val="#ppt_x"/>
                                          </p:val>
                                        </p:tav>
                                        <p:tav tm="100000">
                                          <p:val>
                                            <p:strVal val="#ppt_x"/>
                                          </p:val>
                                        </p:tav>
                                      </p:tavLst>
                                    </p:anim>
                                    <p:anim calcmode="lin" valueType="num">
                                      <p:cBhvr additive="base">
                                        <p:cTn id="9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23"/>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48"/>
                                        </p:tgtEl>
                                        <p:attrNameLst>
                                          <p:attrName>style.visibility</p:attrName>
                                        </p:attrNameLst>
                                      </p:cBhvr>
                                      <p:to>
                                        <p:strVal val="visible"/>
                                      </p:to>
                                    </p:set>
                                    <p:anim calcmode="lin" valueType="num">
                                      <p:cBhvr additive="base">
                                        <p:cTn id="108" dur="500" fill="hold"/>
                                        <p:tgtEl>
                                          <p:spTgt spid="48"/>
                                        </p:tgtEl>
                                        <p:attrNameLst>
                                          <p:attrName>ppt_x</p:attrName>
                                        </p:attrNameLst>
                                      </p:cBhvr>
                                      <p:tavLst>
                                        <p:tav tm="0">
                                          <p:val>
                                            <p:strVal val="#ppt_x"/>
                                          </p:val>
                                        </p:tav>
                                        <p:tav tm="100000">
                                          <p:val>
                                            <p:strVal val="#ppt_x"/>
                                          </p:val>
                                        </p:tav>
                                      </p:tavLst>
                                    </p:anim>
                                    <p:anim calcmode="lin" valueType="num">
                                      <p:cBhvr additive="base">
                                        <p:cTn id="109"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22" grpId="0" animBg="1"/>
      <p:bldP spid="23" grpId="0" animBg="1"/>
      <p:bldP spid="24" grpId="0" animBg="1"/>
      <p:bldP spid="25" grpId="0" animBg="1"/>
      <p:bldP spid="26" grpId="0" animBg="1"/>
      <p:bldP spid="27" grpId="0" animBg="1"/>
      <p:bldP spid="62" grpId="0" animBg="1"/>
      <p:bldP spid="65" grpId="0" animBg="1"/>
      <p:bldP spid="6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 xmlns:a16="http://schemas.microsoft.com/office/drawing/2014/main" id="{EEF2272F-9027-424A-81B6-2138BDFD54B9}"/>
              </a:ext>
            </a:extLst>
          </p:cNvPr>
          <p:cNvSpPr/>
          <p:nvPr/>
        </p:nvSpPr>
        <p:spPr>
          <a:xfrm>
            <a:off x="4318278" y="1704975"/>
            <a:ext cx="3543300" cy="354330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sz="2800" dirty="0"/>
              <a:t>NOTRE EQUIPE</a:t>
            </a:r>
          </a:p>
        </p:txBody>
      </p:sp>
      <p:sp>
        <p:nvSpPr>
          <p:cNvPr id="5" name="Rectangle : coins arrondis 4">
            <a:extLst>
              <a:ext uri="{FF2B5EF4-FFF2-40B4-BE49-F238E27FC236}">
                <a16:creationId xmlns="" xmlns:a16="http://schemas.microsoft.com/office/drawing/2014/main" id="{160A608B-360F-4CB3-B9B5-8D3A1A63C734}"/>
              </a:ext>
            </a:extLst>
          </p:cNvPr>
          <p:cNvSpPr/>
          <p:nvPr/>
        </p:nvSpPr>
        <p:spPr>
          <a:xfrm>
            <a:off x="8201581" y="636815"/>
            <a:ext cx="2171700" cy="142875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dirty="0"/>
              <a:t>10 Elu (e)s DP</a:t>
            </a:r>
          </a:p>
        </p:txBody>
      </p:sp>
      <p:sp>
        <p:nvSpPr>
          <p:cNvPr id="7" name="Rectangle : coins arrondis 6">
            <a:extLst>
              <a:ext uri="{FF2B5EF4-FFF2-40B4-BE49-F238E27FC236}">
                <a16:creationId xmlns="" xmlns:a16="http://schemas.microsoft.com/office/drawing/2014/main" id="{C8CC3F27-7A2A-4AD7-B07C-9B64278A843B}"/>
              </a:ext>
            </a:extLst>
          </p:cNvPr>
          <p:cNvSpPr/>
          <p:nvPr/>
        </p:nvSpPr>
        <p:spPr>
          <a:xfrm>
            <a:off x="8941583" y="2762250"/>
            <a:ext cx="2171700" cy="142875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dirty="0"/>
              <a:t>2 Représentants Syndicaux</a:t>
            </a:r>
          </a:p>
        </p:txBody>
      </p:sp>
      <p:sp>
        <p:nvSpPr>
          <p:cNvPr id="8" name="Rectangle : coins arrondis 7">
            <a:extLst>
              <a:ext uri="{FF2B5EF4-FFF2-40B4-BE49-F238E27FC236}">
                <a16:creationId xmlns="" xmlns:a16="http://schemas.microsoft.com/office/drawing/2014/main" id="{D933172B-727A-434B-8F7B-F7C19EF0BA5E}"/>
              </a:ext>
            </a:extLst>
          </p:cNvPr>
          <p:cNvSpPr/>
          <p:nvPr/>
        </p:nvSpPr>
        <p:spPr>
          <a:xfrm>
            <a:off x="8201581" y="4887685"/>
            <a:ext cx="2171700" cy="142875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dirty="0"/>
              <a:t>2 Délégués Syndicaux</a:t>
            </a:r>
          </a:p>
        </p:txBody>
      </p:sp>
      <p:sp>
        <p:nvSpPr>
          <p:cNvPr id="9" name="Rectangle : coins arrondis 8">
            <a:extLst>
              <a:ext uri="{FF2B5EF4-FFF2-40B4-BE49-F238E27FC236}">
                <a16:creationId xmlns="" xmlns:a16="http://schemas.microsoft.com/office/drawing/2014/main" id="{05824AA8-4DDC-4B95-8211-983CC44D5CE2}"/>
              </a:ext>
            </a:extLst>
          </p:cNvPr>
          <p:cNvSpPr/>
          <p:nvPr/>
        </p:nvSpPr>
        <p:spPr>
          <a:xfrm>
            <a:off x="1066573" y="2762250"/>
            <a:ext cx="2171700" cy="142875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dirty="0"/>
              <a:t>3 Suppléantes CE sur 8</a:t>
            </a:r>
          </a:p>
        </p:txBody>
      </p:sp>
      <p:sp>
        <p:nvSpPr>
          <p:cNvPr id="10" name="Rectangle : coins arrondis 9">
            <a:extLst>
              <a:ext uri="{FF2B5EF4-FFF2-40B4-BE49-F238E27FC236}">
                <a16:creationId xmlns="" xmlns:a16="http://schemas.microsoft.com/office/drawing/2014/main" id="{E640B943-B777-4F16-A9C4-96ED0BE01B97}"/>
              </a:ext>
            </a:extLst>
          </p:cNvPr>
          <p:cNvSpPr/>
          <p:nvPr/>
        </p:nvSpPr>
        <p:spPr>
          <a:xfrm>
            <a:off x="1806575" y="4887685"/>
            <a:ext cx="2171700" cy="142875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dirty="0"/>
              <a:t>3 Membres CHSCT sur 8</a:t>
            </a:r>
          </a:p>
        </p:txBody>
      </p:sp>
      <p:sp>
        <p:nvSpPr>
          <p:cNvPr id="11" name="Rectangle : coins arrondis 10">
            <a:extLst>
              <a:ext uri="{FF2B5EF4-FFF2-40B4-BE49-F238E27FC236}">
                <a16:creationId xmlns="" xmlns:a16="http://schemas.microsoft.com/office/drawing/2014/main" id="{B9F5EBF6-B441-4666-9727-47593078E798}"/>
              </a:ext>
            </a:extLst>
          </p:cNvPr>
          <p:cNvSpPr/>
          <p:nvPr/>
        </p:nvSpPr>
        <p:spPr>
          <a:xfrm>
            <a:off x="1806575" y="636815"/>
            <a:ext cx="2171700" cy="142875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dirty="0"/>
              <a:t>2 Titulaires CE</a:t>
            </a:r>
          </a:p>
          <a:p>
            <a:pPr algn="ctr"/>
            <a:r>
              <a:rPr lang="fr-FR" sz="2000" dirty="0"/>
              <a:t>sur 8</a:t>
            </a:r>
          </a:p>
        </p:txBody>
      </p:sp>
      <p:sp>
        <p:nvSpPr>
          <p:cNvPr id="15" name="Flèche : droite 14">
            <a:extLst>
              <a:ext uri="{FF2B5EF4-FFF2-40B4-BE49-F238E27FC236}">
                <a16:creationId xmlns="" xmlns:a16="http://schemas.microsoft.com/office/drawing/2014/main" id="{571565D5-863C-4F8C-8066-DBB249CB868F}"/>
              </a:ext>
            </a:extLst>
          </p:cNvPr>
          <p:cNvSpPr/>
          <p:nvPr/>
        </p:nvSpPr>
        <p:spPr>
          <a:xfrm rot="13085604">
            <a:off x="3973104" y="2073603"/>
            <a:ext cx="661181" cy="390127"/>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6" name="Flèche : droite 15">
            <a:extLst>
              <a:ext uri="{FF2B5EF4-FFF2-40B4-BE49-F238E27FC236}">
                <a16:creationId xmlns="" xmlns:a16="http://schemas.microsoft.com/office/drawing/2014/main" id="{8459130B-7E1B-459F-B8AF-73B086B36523}"/>
              </a:ext>
            </a:extLst>
          </p:cNvPr>
          <p:cNvSpPr/>
          <p:nvPr/>
        </p:nvSpPr>
        <p:spPr>
          <a:xfrm rot="10800000">
            <a:off x="3447685" y="3281561"/>
            <a:ext cx="661181" cy="390127"/>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7" name="Flèche : droite 16">
            <a:extLst>
              <a:ext uri="{FF2B5EF4-FFF2-40B4-BE49-F238E27FC236}">
                <a16:creationId xmlns="" xmlns:a16="http://schemas.microsoft.com/office/drawing/2014/main" id="{C78749BD-65B9-47E1-A74E-451A72C1E8A5}"/>
              </a:ext>
            </a:extLst>
          </p:cNvPr>
          <p:cNvSpPr/>
          <p:nvPr/>
        </p:nvSpPr>
        <p:spPr>
          <a:xfrm rot="8657307">
            <a:off x="3918098" y="4483400"/>
            <a:ext cx="661181" cy="390127"/>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8" name="Flèche : droite 17">
            <a:extLst>
              <a:ext uri="{FF2B5EF4-FFF2-40B4-BE49-F238E27FC236}">
                <a16:creationId xmlns="" xmlns:a16="http://schemas.microsoft.com/office/drawing/2014/main" id="{7F8C1FCA-FF8C-44DD-9893-62C3B7DF6F33}"/>
              </a:ext>
            </a:extLst>
          </p:cNvPr>
          <p:cNvSpPr/>
          <p:nvPr/>
        </p:nvSpPr>
        <p:spPr>
          <a:xfrm rot="19205009">
            <a:off x="7545609" y="2069335"/>
            <a:ext cx="661181" cy="390127"/>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9" name="Flèche : droite 18">
            <a:extLst>
              <a:ext uri="{FF2B5EF4-FFF2-40B4-BE49-F238E27FC236}">
                <a16:creationId xmlns="" xmlns:a16="http://schemas.microsoft.com/office/drawing/2014/main" id="{0F8E52F8-E924-4A5B-9107-F452A076E246}"/>
              </a:ext>
            </a:extLst>
          </p:cNvPr>
          <p:cNvSpPr/>
          <p:nvPr/>
        </p:nvSpPr>
        <p:spPr>
          <a:xfrm>
            <a:off x="8070990" y="3281561"/>
            <a:ext cx="661181" cy="390127"/>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20" name="Flèche : droite 19">
            <a:extLst>
              <a:ext uri="{FF2B5EF4-FFF2-40B4-BE49-F238E27FC236}">
                <a16:creationId xmlns="" xmlns:a16="http://schemas.microsoft.com/office/drawing/2014/main" id="{3DCB9FAC-0098-4BB5-9A23-EA13B02D4350}"/>
              </a:ext>
            </a:extLst>
          </p:cNvPr>
          <p:cNvSpPr/>
          <p:nvPr/>
        </p:nvSpPr>
        <p:spPr>
          <a:xfrm rot="2324936">
            <a:off x="7633985" y="4483399"/>
            <a:ext cx="661181" cy="390127"/>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973301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ppt_x"/>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fill="hold"/>
                                        <p:tgtEl>
                                          <p:spTgt spid="19"/>
                                        </p:tgtEl>
                                        <p:attrNameLst>
                                          <p:attrName>ppt_x</p:attrName>
                                        </p:attrNameLst>
                                      </p:cBhvr>
                                      <p:tavLst>
                                        <p:tav tm="0">
                                          <p:val>
                                            <p:strVal val="#ppt_x"/>
                                          </p:val>
                                        </p:tav>
                                        <p:tav tm="100000">
                                          <p:val>
                                            <p:strVal val="#ppt_x"/>
                                          </p:val>
                                        </p:tav>
                                      </p:tavLst>
                                    </p:anim>
                                    <p:anim calcmode="lin" valueType="num">
                                      <p:cBhvr additive="base">
                                        <p:cTn id="6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1000"/>
                                        <p:tgtEl>
                                          <p:spTgt spid="7"/>
                                        </p:tgtEl>
                                      </p:cBhvr>
                                    </p:animEffect>
                                    <p:anim calcmode="lin" valueType="num">
                                      <p:cBhvr>
                                        <p:cTn id="73" dur="1000" fill="hold"/>
                                        <p:tgtEl>
                                          <p:spTgt spid="7"/>
                                        </p:tgtEl>
                                        <p:attrNameLst>
                                          <p:attrName>ppt_x</p:attrName>
                                        </p:attrNameLst>
                                      </p:cBhvr>
                                      <p:tavLst>
                                        <p:tav tm="0">
                                          <p:val>
                                            <p:strVal val="#ppt_x"/>
                                          </p:val>
                                        </p:tav>
                                        <p:tav tm="100000">
                                          <p:val>
                                            <p:strVal val="#ppt_x"/>
                                          </p:val>
                                        </p:tav>
                                      </p:tavLst>
                                    </p:anim>
                                    <p:anim calcmode="lin" valueType="num">
                                      <p:cBhvr>
                                        <p:cTn id="7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5" grpId="0" animBg="1"/>
      <p:bldP spid="16" grpId="0" animBg="1"/>
      <p:bldP spid="17"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 xmlns:a16="http://schemas.microsoft.com/office/drawing/2014/main" id="{49D29143-FB20-42CE-BAC7-44BE9CA1B45F}"/>
              </a:ext>
            </a:extLst>
          </p:cNvPr>
          <p:cNvSpPr txBox="1">
            <a:spLocks/>
          </p:cNvSpPr>
          <p:nvPr/>
        </p:nvSpPr>
        <p:spPr>
          <a:xfrm>
            <a:off x="2238855" y="2395719"/>
            <a:ext cx="3816000" cy="65686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a:t>12 Accords signés sur 14</a:t>
            </a:r>
          </a:p>
        </p:txBody>
      </p:sp>
      <p:sp>
        <p:nvSpPr>
          <p:cNvPr id="7" name="Espace réservé du contenu 2">
            <a:extLst>
              <a:ext uri="{FF2B5EF4-FFF2-40B4-BE49-F238E27FC236}">
                <a16:creationId xmlns="" xmlns:a16="http://schemas.microsoft.com/office/drawing/2014/main" id="{DBE50C43-CE0A-4F34-9957-3E08D0D66724}"/>
              </a:ext>
            </a:extLst>
          </p:cNvPr>
          <p:cNvSpPr txBox="1">
            <a:spLocks/>
          </p:cNvSpPr>
          <p:nvPr/>
        </p:nvSpPr>
        <p:spPr>
          <a:xfrm>
            <a:off x="2242019" y="3382627"/>
            <a:ext cx="9568544" cy="824129"/>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a:t>Délégation au complet sur 17 réunions avec des membres impliqués et productifs</a:t>
            </a:r>
          </a:p>
        </p:txBody>
      </p:sp>
      <p:sp>
        <p:nvSpPr>
          <p:cNvPr id="8" name="Espace réservé du contenu 2">
            <a:extLst>
              <a:ext uri="{FF2B5EF4-FFF2-40B4-BE49-F238E27FC236}">
                <a16:creationId xmlns="" xmlns:a16="http://schemas.microsoft.com/office/drawing/2014/main" id="{299F5108-B2EE-4210-A052-6B7CC588883E}"/>
              </a:ext>
            </a:extLst>
          </p:cNvPr>
          <p:cNvSpPr txBox="1">
            <a:spLocks/>
          </p:cNvSpPr>
          <p:nvPr/>
        </p:nvSpPr>
        <p:spPr>
          <a:xfrm>
            <a:off x="2245184" y="4472415"/>
            <a:ext cx="9562215" cy="65686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a:t>Action </a:t>
            </a:r>
            <a:r>
              <a:rPr lang="fr-FR" sz="2400" dirty="0"/>
              <a:t>à la DIRRECTE concernant la mutuelle</a:t>
            </a:r>
          </a:p>
        </p:txBody>
      </p:sp>
      <p:sp>
        <p:nvSpPr>
          <p:cNvPr id="9" name="Rectangle : avec coins arrondis en diagonale 8">
            <a:extLst>
              <a:ext uri="{FF2B5EF4-FFF2-40B4-BE49-F238E27FC236}">
                <a16:creationId xmlns="" xmlns:a16="http://schemas.microsoft.com/office/drawing/2014/main" id="{832A17DC-4542-44D5-BF3D-68B233F0578C}"/>
              </a:ext>
            </a:extLst>
          </p:cNvPr>
          <p:cNvSpPr/>
          <p:nvPr/>
        </p:nvSpPr>
        <p:spPr>
          <a:xfrm>
            <a:off x="3756072" y="520424"/>
            <a:ext cx="5401995" cy="1392702"/>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sz="2800" dirty="0"/>
              <a:t>NOS NEGOCIATIONS ET </a:t>
            </a:r>
            <a:r>
              <a:rPr lang="fr-FR" sz="2800" dirty="0" smtClean="0"/>
              <a:t>ACTIONS en 2017</a:t>
            </a:r>
            <a:endParaRPr lang="fr-FR" sz="2800" dirty="0"/>
          </a:p>
        </p:txBody>
      </p:sp>
      <p:sp>
        <p:nvSpPr>
          <p:cNvPr id="10" name="Espace réservé du contenu 2">
            <a:extLst>
              <a:ext uri="{FF2B5EF4-FFF2-40B4-BE49-F238E27FC236}">
                <a16:creationId xmlns="" xmlns:a16="http://schemas.microsoft.com/office/drawing/2014/main" id="{5C1803A5-2FEC-48A3-AF4A-9737CF876848}"/>
              </a:ext>
            </a:extLst>
          </p:cNvPr>
          <p:cNvSpPr txBox="1">
            <a:spLocks/>
          </p:cNvSpPr>
          <p:nvPr/>
        </p:nvSpPr>
        <p:spPr>
          <a:xfrm>
            <a:off x="2241891" y="5460460"/>
            <a:ext cx="9568800" cy="906026"/>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a:t>Implantation de l’équipe CFDT au sein du CSP RH de Lyon – 3 DP sur 4 ont changé d’OS pour nous rejoindre</a:t>
            </a:r>
          </a:p>
        </p:txBody>
      </p:sp>
      <p:sp>
        <p:nvSpPr>
          <p:cNvPr id="11" name="Flèche : droite 10">
            <a:extLst>
              <a:ext uri="{FF2B5EF4-FFF2-40B4-BE49-F238E27FC236}">
                <a16:creationId xmlns="" xmlns:a16="http://schemas.microsoft.com/office/drawing/2014/main" id="{ECEE82CF-D5EB-495A-9EC0-EBA4BF6AD408}"/>
              </a:ext>
            </a:extLst>
          </p:cNvPr>
          <p:cNvSpPr/>
          <p:nvPr/>
        </p:nvSpPr>
        <p:spPr>
          <a:xfrm>
            <a:off x="971550" y="2438400"/>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2" name="Flèche : droite 11">
            <a:extLst>
              <a:ext uri="{FF2B5EF4-FFF2-40B4-BE49-F238E27FC236}">
                <a16:creationId xmlns="" xmlns:a16="http://schemas.microsoft.com/office/drawing/2014/main" id="{E6BA517E-DCCA-4FF5-9323-9420A27B3D9D}"/>
              </a:ext>
            </a:extLst>
          </p:cNvPr>
          <p:cNvSpPr/>
          <p:nvPr/>
        </p:nvSpPr>
        <p:spPr>
          <a:xfrm>
            <a:off x="971550" y="3477386"/>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3" name="Flèche : droite 12">
            <a:extLst>
              <a:ext uri="{FF2B5EF4-FFF2-40B4-BE49-F238E27FC236}">
                <a16:creationId xmlns="" xmlns:a16="http://schemas.microsoft.com/office/drawing/2014/main" id="{0FC72490-26BC-49C9-9E25-076C1C2B6B1E}"/>
              </a:ext>
            </a:extLst>
          </p:cNvPr>
          <p:cNvSpPr/>
          <p:nvPr/>
        </p:nvSpPr>
        <p:spPr>
          <a:xfrm>
            <a:off x="971550" y="4514655"/>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4" name="Flèche : droite 13">
            <a:extLst>
              <a:ext uri="{FF2B5EF4-FFF2-40B4-BE49-F238E27FC236}">
                <a16:creationId xmlns="" xmlns:a16="http://schemas.microsoft.com/office/drawing/2014/main" id="{707EABE8-01BC-41F3-AA11-085A1B309C3E}"/>
              </a:ext>
            </a:extLst>
          </p:cNvPr>
          <p:cNvSpPr/>
          <p:nvPr/>
        </p:nvSpPr>
        <p:spPr>
          <a:xfrm>
            <a:off x="971550" y="5551924"/>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5" name="Espace réservé du contenu 2">
            <a:extLst>
              <a:ext uri="{FF2B5EF4-FFF2-40B4-BE49-F238E27FC236}">
                <a16:creationId xmlns="" xmlns:a16="http://schemas.microsoft.com/office/drawing/2014/main" id="{DE80F1F3-5701-4CD7-8834-17C3D21CFE76}"/>
              </a:ext>
            </a:extLst>
          </p:cNvPr>
          <p:cNvSpPr txBox="1">
            <a:spLocks/>
          </p:cNvSpPr>
          <p:nvPr/>
        </p:nvSpPr>
        <p:spPr>
          <a:xfrm>
            <a:off x="7439505" y="2395719"/>
            <a:ext cx="4367894" cy="65686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a:t>En 19 réunions de négociation</a:t>
            </a:r>
          </a:p>
        </p:txBody>
      </p:sp>
      <p:sp>
        <p:nvSpPr>
          <p:cNvPr id="16" name="Flèche : droite 15">
            <a:extLst>
              <a:ext uri="{FF2B5EF4-FFF2-40B4-BE49-F238E27FC236}">
                <a16:creationId xmlns="" xmlns:a16="http://schemas.microsoft.com/office/drawing/2014/main" id="{6D529772-B213-4B28-BB42-5B044B1AB8AB}"/>
              </a:ext>
            </a:extLst>
          </p:cNvPr>
          <p:cNvSpPr/>
          <p:nvPr/>
        </p:nvSpPr>
        <p:spPr>
          <a:xfrm>
            <a:off x="6312510" y="2438400"/>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64027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barn(inVertical)">
                                      <p:cBhvr>
                                        <p:cTn id="5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 xmlns:a16="http://schemas.microsoft.com/office/drawing/2014/main" id="{49D29143-FB20-42CE-BAC7-44BE9CA1B45F}"/>
              </a:ext>
            </a:extLst>
          </p:cNvPr>
          <p:cNvSpPr txBox="1">
            <a:spLocks/>
          </p:cNvSpPr>
          <p:nvPr/>
        </p:nvSpPr>
        <p:spPr>
          <a:xfrm>
            <a:off x="2238855" y="2395719"/>
            <a:ext cx="3816000" cy="65686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smtClean="0"/>
              <a:t>3 Accords signés sur 3</a:t>
            </a:r>
            <a:endParaRPr lang="fr-FR" sz="2400" dirty="0"/>
          </a:p>
        </p:txBody>
      </p:sp>
      <p:sp>
        <p:nvSpPr>
          <p:cNvPr id="7" name="Espace réservé du contenu 2">
            <a:extLst>
              <a:ext uri="{FF2B5EF4-FFF2-40B4-BE49-F238E27FC236}">
                <a16:creationId xmlns="" xmlns:a16="http://schemas.microsoft.com/office/drawing/2014/main" id="{DBE50C43-CE0A-4F34-9957-3E08D0D66724}"/>
              </a:ext>
            </a:extLst>
          </p:cNvPr>
          <p:cNvSpPr txBox="1">
            <a:spLocks/>
          </p:cNvSpPr>
          <p:nvPr/>
        </p:nvSpPr>
        <p:spPr>
          <a:xfrm>
            <a:off x="2242019" y="3382627"/>
            <a:ext cx="9568544" cy="824129"/>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a:t>Délégation au complet sur </a:t>
            </a:r>
            <a:r>
              <a:rPr lang="fr-FR" sz="2400" dirty="0" smtClean="0"/>
              <a:t>98 % des </a:t>
            </a:r>
            <a:r>
              <a:rPr lang="fr-FR" sz="2400" dirty="0"/>
              <a:t>réunions avec des membres impliqués et productifs</a:t>
            </a:r>
          </a:p>
        </p:txBody>
      </p:sp>
      <p:sp>
        <p:nvSpPr>
          <p:cNvPr id="8" name="Espace réservé du contenu 2">
            <a:extLst>
              <a:ext uri="{FF2B5EF4-FFF2-40B4-BE49-F238E27FC236}">
                <a16:creationId xmlns="" xmlns:a16="http://schemas.microsoft.com/office/drawing/2014/main" id="{299F5108-B2EE-4210-A052-6B7CC588883E}"/>
              </a:ext>
            </a:extLst>
          </p:cNvPr>
          <p:cNvSpPr txBox="1">
            <a:spLocks/>
          </p:cNvSpPr>
          <p:nvPr/>
        </p:nvSpPr>
        <p:spPr>
          <a:xfrm>
            <a:off x="2245184" y="4472415"/>
            <a:ext cx="9562215" cy="65686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smtClean="0"/>
              <a:t>Succès de l’action entamée à </a:t>
            </a:r>
            <a:r>
              <a:rPr lang="fr-FR" sz="2400" dirty="0"/>
              <a:t>la DIRRECTE concernant la mutuelle</a:t>
            </a:r>
          </a:p>
        </p:txBody>
      </p:sp>
      <p:sp>
        <p:nvSpPr>
          <p:cNvPr id="9" name="Rectangle : avec coins arrondis en diagonale 8">
            <a:extLst>
              <a:ext uri="{FF2B5EF4-FFF2-40B4-BE49-F238E27FC236}">
                <a16:creationId xmlns="" xmlns:a16="http://schemas.microsoft.com/office/drawing/2014/main" id="{832A17DC-4542-44D5-BF3D-68B233F0578C}"/>
              </a:ext>
            </a:extLst>
          </p:cNvPr>
          <p:cNvSpPr/>
          <p:nvPr/>
        </p:nvSpPr>
        <p:spPr>
          <a:xfrm>
            <a:off x="3756072" y="520424"/>
            <a:ext cx="5401995" cy="1392702"/>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sz="2800" dirty="0"/>
              <a:t>NOS NEGOCIATIONS ET </a:t>
            </a:r>
            <a:r>
              <a:rPr lang="fr-FR" sz="2800" dirty="0" smtClean="0"/>
              <a:t>ACTIONS en 2018</a:t>
            </a:r>
            <a:endParaRPr lang="fr-FR" sz="2800" dirty="0"/>
          </a:p>
        </p:txBody>
      </p:sp>
      <p:sp>
        <p:nvSpPr>
          <p:cNvPr id="10" name="Espace réservé du contenu 2">
            <a:extLst>
              <a:ext uri="{FF2B5EF4-FFF2-40B4-BE49-F238E27FC236}">
                <a16:creationId xmlns="" xmlns:a16="http://schemas.microsoft.com/office/drawing/2014/main" id="{5C1803A5-2FEC-48A3-AF4A-9737CF876848}"/>
              </a:ext>
            </a:extLst>
          </p:cNvPr>
          <p:cNvSpPr txBox="1">
            <a:spLocks/>
          </p:cNvSpPr>
          <p:nvPr/>
        </p:nvSpPr>
        <p:spPr>
          <a:xfrm>
            <a:off x="2241891" y="5460460"/>
            <a:ext cx="9568800" cy="906026"/>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smtClean="0"/>
              <a:t>Négociation pour la bonne application de l’Accord Social Européen</a:t>
            </a:r>
            <a:endParaRPr lang="fr-FR" sz="2400" dirty="0"/>
          </a:p>
        </p:txBody>
      </p:sp>
      <p:sp>
        <p:nvSpPr>
          <p:cNvPr id="11" name="Flèche : droite 10">
            <a:extLst>
              <a:ext uri="{FF2B5EF4-FFF2-40B4-BE49-F238E27FC236}">
                <a16:creationId xmlns="" xmlns:a16="http://schemas.microsoft.com/office/drawing/2014/main" id="{ECEE82CF-D5EB-495A-9EC0-EBA4BF6AD408}"/>
              </a:ext>
            </a:extLst>
          </p:cNvPr>
          <p:cNvSpPr/>
          <p:nvPr/>
        </p:nvSpPr>
        <p:spPr>
          <a:xfrm>
            <a:off x="971550" y="2438400"/>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2" name="Flèche : droite 11">
            <a:extLst>
              <a:ext uri="{FF2B5EF4-FFF2-40B4-BE49-F238E27FC236}">
                <a16:creationId xmlns="" xmlns:a16="http://schemas.microsoft.com/office/drawing/2014/main" id="{E6BA517E-DCCA-4FF5-9323-9420A27B3D9D}"/>
              </a:ext>
            </a:extLst>
          </p:cNvPr>
          <p:cNvSpPr/>
          <p:nvPr/>
        </p:nvSpPr>
        <p:spPr>
          <a:xfrm>
            <a:off x="971550" y="3477386"/>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3" name="Flèche : droite 12">
            <a:extLst>
              <a:ext uri="{FF2B5EF4-FFF2-40B4-BE49-F238E27FC236}">
                <a16:creationId xmlns="" xmlns:a16="http://schemas.microsoft.com/office/drawing/2014/main" id="{0FC72490-26BC-49C9-9E25-076C1C2B6B1E}"/>
              </a:ext>
            </a:extLst>
          </p:cNvPr>
          <p:cNvSpPr/>
          <p:nvPr/>
        </p:nvSpPr>
        <p:spPr>
          <a:xfrm>
            <a:off x="971550" y="4514655"/>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4" name="Flèche : droite 13">
            <a:extLst>
              <a:ext uri="{FF2B5EF4-FFF2-40B4-BE49-F238E27FC236}">
                <a16:creationId xmlns="" xmlns:a16="http://schemas.microsoft.com/office/drawing/2014/main" id="{707EABE8-01BC-41F3-AA11-085A1B309C3E}"/>
              </a:ext>
            </a:extLst>
          </p:cNvPr>
          <p:cNvSpPr/>
          <p:nvPr/>
        </p:nvSpPr>
        <p:spPr>
          <a:xfrm>
            <a:off x="971550" y="5551924"/>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5" name="Espace réservé du contenu 2">
            <a:extLst>
              <a:ext uri="{FF2B5EF4-FFF2-40B4-BE49-F238E27FC236}">
                <a16:creationId xmlns="" xmlns:a16="http://schemas.microsoft.com/office/drawing/2014/main" id="{DE80F1F3-5701-4CD7-8834-17C3D21CFE76}"/>
              </a:ext>
            </a:extLst>
          </p:cNvPr>
          <p:cNvSpPr txBox="1">
            <a:spLocks/>
          </p:cNvSpPr>
          <p:nvPr/>
        </p:nvSpPr>
        <p:spPr>
          <a:xfrm>
            <a:off x="7439505" y="2395719"/>
            <a:ext cx="4367894" cy="656862"/>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smtClean="0"/>
              <a:t>Non signature du PV de désaccord des NAO</a:t>
            </a:r>
            <a:endParaRPr lang="fr-FR" sz="2400" dirty="0"/>
          </a:p>
        </p:txBody>
      </p:sp>
      <p:sp>
        <p:nvSpPr>
          <p:cNvPr id="16" name="Flèche : droite 15">
            <a:extLst>
              <a:ext uri="{FF2B5EF4-FFF2-40B4-BE49-F238E27FC236}">
                <a16:creationId xmlns="" xmlns:a16="http://schemas.microsoft.com/office/drawing/2014/main" id="{6D529772-B213-4B28-BB42-5B044B1AB8AB}"/>
              </a:ext>
            </a:extLst>
          </p:cNvPr>
          <p:cNvSpPr/>
          <p:nvPr/>
        </p:nvSpPr>
        <p:spPr>
          <a:xfrm>
            <a:off x="6312510" y="2438400"/>
            <a:ext cx="1009650"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74893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barn(inVertical)">
                                      <p:cBhvr>
                                        <p:cTn id="5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3595848-D0FE-4926-9E9D-B57D6D37C226}"/>
              </a:ext>
            </a:extLst>
          </p:cNvPr>
          <p:cNvSpPr>
            <a:spLocks noGrp="1"/>
          </p:cNvSpPr>
          <p:nvPr>
            <p:ph type="title"/>
          </p:nvPr>
        </p:nvSpPr>
        <p:spPr>
          <a:xfrm>
            <a:off x="768927" y="2540289"/>
            <a:ext cx="10515600" cy="1325563"/>
          </a:xfrm>
        </p:spPr>
        <p:style>
          <a:lnRef idx="3">
            <a:schemeClr val="lt1"/>
          </a:lnRef>
          <a:fillRef idx="1">
            <a:schemeClr val="accent2"/>
          </a:fillRef>
          <a:effectRef idx="1">
            <a:schemeClr val="accent2"/>
          </a:effectRef>
          <a:fontRef idx="minor">
            <a:schemeClr val="lt1"/>
          </a:fontRef>
        </p:style>
        <p:txBody>
          <a:bodyPr/>
          <a:lstStyle/>
          <a:p>
            <a:pPr algn="ctr"/>
            <a:r>
              <a:rPr lang="fr-FR" dirty="0"/>
              <a:t>NOS </a:t>
            </a:r>
            <a:r>
              <a:rPr lang="fr-FR" dirty="0" smtClean="0"/>
              <a:t>ATTENTES en 2018</a:t>
            </a:r>
            <a:endParaRPr lang="fr-FR" dirty="0"/>
          </a:p>
        </p:txBody>
      </p:sp>
    </p:spTree>
    <p:extLst>
      <p:ext uri="{BB962C8B-B14F-4D97-AF65-F5344CB8AC3E}">
        <p14:creationId xmlns:p14="http://schemas.microsoft.com/office/powerpoint/2010/main" val="145832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 xmlns:a16="http://schemas.microsoft.com/office/drawing/2014/main" id="{BDD3CB27-C71F-4518-9B76-5CA9AEB2F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7718" y="1871297"/>
            <a:ext cx="2740067" cy="2740067"/>
          </a:xfrm>
          <a:prstGeom prst="rect">
            <a:avLst/>
          </a:prstGeom>
        </p:spPr>
      </p:pic>
      <p:sp>
        <p:nvSpPr>
          <p:cNvPr id="10" name="Bulle narrative : rectangle 9">
            <a:extLst>
              <a:ext uri="{FF2B5EF4-FFF2-40B4-BE49-F238E27FC236}">
                <a16:creationId xmlns="" xmlns:a16="http://schemas.microsoft.com/office/drawing/2014/main" id="{C5D8BC80-454D-4B9C-AE73-36220EEB218C}"/>
              </a:ext>
            </a:extLst>
          </p:cNvPr>
          <p:cNvSpPr/>
          <p:nvPr/>
        </p:nvSpPr>
        <p:spPr>
          <a:xfrm>
            <a:off x="723309" y="4276578"/>
            <a:ext cx="2968283" cy="1547447"/>
          </a:xfrm>
          <a:prstGeom prst="wedgeRectCallout">
            <a:avLst>
              <a:gd name="adj1" fmla="val 87224"/>
              <a:gd name="adj2" fmla="val -124772"/>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a:t>Un VRAI dialogue social, construit et </a:t>
            </a:r>
            <a:r>
              <a:rPr lang="fr-FR" dirty="0" smtClean="0"/>
              <a:t>serein</a:t>
            </a:r>
          </a:p>
          <a:p>
            <a:pPr algn="ctr"/>
            <a:r>
              <a:rPr lang="fr-FR" b="1" i="1" u="sng" dirty="0">
                <a:solidFill>
                  <a:srgbClr val="FFC000"/>
                </a:solidFill>
              </a:rPr>
              <a:t>NON </a:t>
            </a:r>
            <a:r>
              <a:rPr lang="fr-FR" b="1" i="1" u="sng" dirty="0" smtClean="0">
                <a:solidFill>
                  <a:srgbClr val="FFC000"/>
                </a:solidFill>
              </a:rPr>
              <a:t>ATTEINT</a:t>
            </a:r>
            <a:endParaRPr lang="fr-FR" b="1" i="1" u="sng" dirty="0">
              <a:solidFill>
                <a:srgbClr val="FFC000"/>
              </a:solidFill>
            </a:endParaRPr>
          </a:p>
        </p:txBody>
      </p:sp>
      <p:sp>
        <p:nvSpPr>
          <p:cNvPr id="11" name="Bulle narrative : rectangle 10">
            <a:extLst>
              <a:ext uri="{FF2B5EF4-FFF2-40B4-BE49-F238E27FC236}">
                <a16:creationId xmlns="" xmlns:a16="http://schemas.microsoft.com/office/drawing/2014/main" id="{E9D8B093-7065-4693-A553-45667E2797F5}"/>
              </a:ext>
            </a:extLst>
          </p:cNvPr>
          <p:cNvSpPr/>
          <p:nvPr/>
        </p:nvSpPr>
        <p:spPr>
          <a:xfrm>
            <a:off x="7941604" y="319585"/>
            <a:ext cx="2968283" cy="1547447"/>
          </a:xfrm>
          <a:prstGeom prst="wedgeRectCallout">
            <a:avLst>
              <a:gd name="adj1" fmla="val -96188"/>
              <a:gd name="adj2" fmla="val 80682"/>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a:t>L’organisation à minima de deux réunions par an sur le dialogue </a:t>
            </a:r>
            <a:r>
              <a:rPr lang="fr-FR" dirty="0" smtClean="0"/>
              <a:t>social</a:t>
            </a:r>
          </a:p>
          <a:p>
            <a:pPr algn="ctr"/>
            <a:r>
              <a:rPr lang="fr-FR" b="1" i="1" u="sng" dirty="0" smtClean="0">
                <a:solidFill>
                  <a:srgbClr val="FFC000"/>
                </a:solidFill>
              </a:rPr>
              <a:t>NON ATTEINT</a:t>
            </a:r>
            <a:endParaRPr lang="fr-FR" b="1" i="1" u="sng" dirty="0">
              <a:solidFill>
                <a:srgbClr val="FFC000"/>
              </a:solidFill>
            </a:endParaRPr>
          </a:p>
        </p:txBody>
      </p:sp>
      <p:sp>
        <p:nvSpPr>
          <p:cNvPr id="12" name="Bulle narrative : rectangle à coins arrondis 11">
            <a:extLst>
              <a:ext uri="{FF2B5EF4-FFF2-40B4-BE49-F238E27FC236}">
                <a16:creationId xmlns="" xmlns:a16="http://schemas.microsoft.com/office/drawing/2014/main" id="{4C3135C9-803F-4F5C-B1F9-C52D10652CE4}"/>
              </a:ext>
            </a:extLst>
          </p:cNvPr>
          <p:cNvSpPr/>
          <p:nvPr/>
        </p:nvSpPr>
        <p:spPr>
          <a:xfrm>
            <a:off x="662350" y="565701"/>
            <a:ext cx="3029242" cy="1814732"/>
          </a:xfrm>
          <a:prstGeom prst="wedgeRoundRectCallout">
            <a:avLst>
              <a:gd name="adj1" fmla="val 89229"/>
              <a:gd name="adj2" fmla="val 43896"/>
              <a:gd name="adj3" fmla="val 16667"/>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a:t>Respect du formalisme : plus aucun mail sans réponses, anticipation et </a:t>
            </a:r>
            <a:r>
              <a:rPr lang="fr-FR" dirty="0" smtClean="0"/>
              <a:t>planning</a:t>
            </a:r>
          </a:p>
          <a:p>
            <a:pPr algn="ctr"/>
            <a:r>
              <a:rPr lang="fr-FR" b="1" i="1" u="sng" dirty="0" smtClean="0">
                <a:solidFill>
                  <a:srgbClr val="FFC000"/>
                </a:solidFill>
              </a:rPr>
              <a:t>EN AMELIORATION</a:t>
            </a:r>
            <a:endParaRPr lang="fr-FR" b="1" i="1" u="sng" dirty="0">
              <a:solidFill>
                <a:srgbClr val="FFC000"/>
              </a:solidFill>
            </a:endParaRPr>
          </a:p>
        </p:txBody>
      </p:sp>
      <p:sp>
        <p:nvSpPr>
          <p:cNvPr id="13" name="Bulle narrative : ronde 12">
            <a:extLst>
              <a:ext uri="{FF2B5EF4-FFF2-40B4-BE49-F238E27FC236}">
                <a16:creationId xmlns="" xmlns:a16="http://schemas.microsoft.com/office/drawing/2014/main" id="{FB2A8092-745A-43F9-B07B-B8F4529B5D55}"/>
              </a:ext>
            </a:extLst>
          </p:cNvPr>
          <p:cNvSpPr/>
          <p:nvPr/>
        </p:nvSpPr>
        <p:spPr>
          <a:xfrm>
            <a:off x="7003942" y="4756306"/>
            <a:ext cx="2461846" cy="1899138"/>
          </a:xfrm>
          <a:prstGeom prst="wedgeEllipseCallout">
            <a:avLst>
              <a:gd name="adj1" fmla="val -62548"/>
              <a:gd name="adj2" fmla="val -81945"/>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a:t>Un DRH à l’écoute de notre </a:t>
            </a:r>
            <a:r>
              <a:rPr lang="fr-FR" dirty="0" smtClean="0"/>
              <a:t>OS</a:t>
            </a:r>
          </a:p>
          <a:p>
            <a:pPr algn="ctr"/>
            <a:r>
              <a:rPr lang="fr-FR" b="1" i="1" u="sng" dirty="0">
                <a:solidFill>
                  <a:srgbClr val="FFC000"/>
                </a:solidFill>
              </a:rPr>
              <a:t>NON </a:t>
            </a:r>
            <a:r>
              <a:rPr lang="fr-FR" b="1" i="1" u="sng" dirty="0" smtClean="0">
                <a:solidFill>
                  <a:srgbClr val="FFC000"/>
                </a:solidFill>
              </a:rPr>
              <a:t>ATTEINT</a:t>
            </a:r>
            <a:endParaRPr lang="fr-FR" b="1" i="1" u="sng" dirty="0">
              <a:solidFill>
                <a:srgbClr val="FFC000"/>
              </a:solidFill>
            </a:endParaRPr>
          </a:p>
        </p:txBody>
      </p:sp>
      <p:sp>
        <p:nvSpPr>
          <p:cNvPr id="14" name="Bulle narrative : ronde 13">
            <a:extLst>
              <a:ext uri="{FF2B5EF4-FFF2-40B4-BE49-F238E27FC236}">
                <a16:creationId xmlns="" xmlns:a16="http://schemas.microsoft.com/office/drawing/2014/main" id="{465C4B06-68D3-4C6B-B7A0-B8E29396F8C2}"/>
              </a:ext>
            </a:extLst>
          </p:cNvPr>
          <p:cNvSpPr/>
          <p:nvPr/>
        </p:nvSpPr>
        <p:spPr>
          <a:xfrm>
            <a:off x="8503911" y="2380433"/>
            <a:ext cx="3206261" cy="1721796"/>
          </a:xfrm>
          <a:prstGeom prst="wedgeEllipseCallout">
            <a:avLst>
              <a:gd name="adj1" fmla="val -83137"/>
              <a:gd name="adj2" fmla="val -12667"/>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a:t>Construire ensemble, direction et </a:t>
            </a:r>
            <a:r>
              <a:rPr lang="fr-FR" dirty="0" smtClean="0"/>
              <a:t>IRP</a:t>
            </a:r>
          </a:p>
          <a:p>
            <a:pPr algn="ctr"/>
            <a:r>
              <a:rPr lang="fr-FR" b="1" i="1" u="sng" dirty="0" smtClean="0">
                <a:solidFill>
                  <a:srgbClr val="FFC000"/>
                </a:solidFill>
              </a:rPr>
              <a:t>DES RELATIONS EN  POINTILLES</a:t>
            </a:r>
            <a:endParaRPr lang="fr-FR" b="1" i="1" u="sng" dirty="0">
              <a:solidFill>
                <a:srgbClr val="FFC000"/>
              </a:solidFill>
            </a:endParaRPr>
          </a:p>
        </p:txBody>
      </p:sp>
    </p:spTree>
    <p:extLst>
      <p:ext uri="{BB962C8B-B14F-4D97-AF65-F5344CB8AC3E}">
        <p14:creationId xmlns:p14="http://schemas.microsoft.com/office/powerpoint/2010/main" val="335945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80">
                                          <p:stCondLst>
                                            <p:cond delay="0"/>
                                          </p:stCondLst>
                                        </p:cTn>
                                        <p:tgtEl>
                                          <p:spTgt spid="12"/>
                                        </p:tgtEl>
                                      </p:cBhvr>
                                    </p:animEffect>
                                    <p:anim calcmode="lin" valueType="num">
                                      <p:cBhvr>
                                        <p:cTn id="1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0" dur="26">
                                          <p:stCondLst>
                                            <p:cond delay="650"/>
                                          </p:stCondLst>
                                        </p:cTn>
                                        <p:tgtEl>
                                          <p:spTgt spid="12"/>
                                        </p:tgtEl>
                                      </p:cBhvr>
                                      <p:to x="100000" y="60000"/>
                                    </p:animScale>
                                    <p:animScale>
                                      <p:cBhvr>
                                        <p:cTn id="21" dur="166" decel="50000">
                                          <p:stCondLst>
                                            <p:cond delay="676"/>
                                          </p:stCondLst>
                                        </p:cTn>
                                        <p:tgtEl>
                                          <p:spTgt spid="12"/>
                                        </p:tgtEl>
                                      </p:cBhvr>
                                      <p:to x="100000" y="100000"/>
                                    </p:animScale>
                                    <p:animScale>
                                      <p:cBhvr>
                                        <p:cTn id="22" dur="26">
                                          <p:stCondLst>
                                            <p:cond delay="1312"/>
                                          </p:stCondLst>
                                        </p:cTn>
                                        <p:tgtEl>
                                          <p:spTgt spid="12"/>
                                        </p:tgtEl>
                                      </p:cBhvr>
                                      <p:to x="100000" y="80000"/>
                                    </p:animScale>
                                    <p:animScale>
                                      <p:cBhvr>
                                        <p:cTn id="23" dur="166" decel="50000">
                                          <p:stCondLst>
                                            <p:cond delay="1338"/>
                                          </p:stCondLst>
                                        </p:cTn>
                                        <p:tgtEl>
                                          <p:spTgt spid="12"/>
                                        </p:tgtEl>
                                      </p:cBhvr>
                                      <p:to x="100000" y="100000"/>
                                    </p:animScale>
                                    <p:animScale>
                                      <p:cBhvr>
                                        <p:cTn id="24" dur="26">
                                          <p:stCondLst>
                                            <p:cond delay="1642"/>
                                          </p:stCondLst>
                                        </p:cTn>
                                        <p:tgtEl>
                                          <p:spTgt spid="12"/>
                                        </p:tgtEl>
                                      </p:cBhvr>
                                      <p:to x="100000" y="90000"/>
                                    </p:animScale>
                                    <p:animScale>
                                      <p:cBhvr>
                                        <p:cTn id="25" dur="166" decel="50000">
                                          <p:stCondLst>
                                            <p:cond delay="1668"/>
                                          </p:stCondLst>
                                        </p:cTn>
                                        <p:tgtEl>
                                          <p:spTgt spid="12"/>
                                        </p:tgtEl>
                                      </p:cBhvr>
                                      <p:to x="100000" y="100000"/>
                                    </p:animScale>
                                    <p:animScale>
                                      <p:cBhvr>
                                        <p:cTn id="26" dur="26">
                                          <p:stCondLst>
                                            <p:cond delay="1808"/>
                                          </p:stCondLst>
                                        </p:cTn>
                                        <p:tgtEl>
                                          <p:spTgt spid="12"/>
                                        </p:tgtEl>
                                      </p:cBhvr>
                                      <p:to x="100000" y="95000"/>
                                    </p:animScale>
                                    <p:animScale>
                                      <p:cBhvr>
                                        <p:cTn id="27" dur="166" decel="50000">
                                          <p:stCondLst>
                                            <p:cond delay="1834"/>
                                          </p:stCondLst>
                                        </p:cTn>
                                        <p:tgtEl>
                                          <p:spTgt spid="12"/>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80">
                                          <p:stCondLst>
                                            <p:cond delay="0"/>
                                          </p:stCondLst>
                                        </p:cTn>
                                        <p:tgtEl>
                                          <p:spTgt spid="11"/>
                                        </p:tgtEl>
                                      </p:cBhvr>
                                    </p:animEffect>
                                    <p:anim calcmode="lin" valueType="num">
                                      <p:cBhvr>
                                        <p:cTn id="3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8" dur="26">
                                          <p:stCondLst>
                                            <p:cond delay="650"/>
                                          </p:stCondLst>
                                        </p:cTn>
                                        <p:tgtEl>
                                          <p:spTgt spid="11"/>
                                        </p:tgtEl>
                                      </p:cBhvr>
                                      <p:to x="100000" y="60000"/>
                                    </p:animScale>
                                    <p:animScale>
                                      <p:cBhvr>
                                        <p:cTn id="39" dur="166" decel="50000">
                                          <p:stCondLst>
                                            <p:cond delay="676"/>
                                          </p:stCondLst>
                                        </p:cTn>
                                        <p:tgtEl>
                                          <p:spTgt spid="11"/>
                                        </p:tgtEl>
                                      </p:cBhvr>
                                      <p:to x="100000" y="100000"/>
                                    </p:animScale>
                                    <p:animScale>
                                      <p:cBhvr>
                                        <p:cTn id="40" dur="26">
                                          <p:stCondLst>
                                            <p:cond delay="1312"/>
                                          </p:stCondLst>
                                        </p:cTn>
                                        <p:tgtEl>
                                          <p:spTgt spid="11"/>
                                        </p:tgtEl>
                                      </p:cBhvr>
                                      <p:to x="100000" y="80000"/>
                                    </p:animScale>
                                    <p:animScale>
                                      <p:cBhvr>
                                        <p:cTn id="41" dur="166" decel="50000">
                                          <p:stCondLst>
                                            <p:cond delay="1338"/>
                                          </p:stCondLst>
                                        </p:cTn>
                                        <p:tgtEl>
                                          <p:spTgt spid="11"/>
                                        </p:tgtEl>
                                      </p:cBhvr>
                                      <p:to x="100000" y="100000"/>
                                    </p:animScale>
                                    <p:animScale>
                                      <p:cBhvr>
                                        <p:cTn id="42" dur="26">
                                          <p:stCondLst>
                                            <p:cond delay="1642"/>
                                          </p:stCondLst>
                                        </p:cTn>
                                        <p:tgtEl>
                                          <p:spTgt spid="11"/>
                                        </p:tgtEl>
                                      </p:cBhvr>
                                      <p:to x="100000" y="90000"/>
                                    </p:animScale>
                                    <p:animScale>
                                      <p:cBhvr>
                                        <p:cTn id="43" dur="166" decel="50000">
                                          <p:stCondLst>
                                            <p:cond delay="1668"/>
                                          </p:stCondLst>
                                        </p:cTn>
                                        <p:tgtEl>
                                          <p:spTgt spid="11"/>
                                        </p:tgtEl>
                                      </p:cBhvr>
                                      <p:to x="100000" y="100000"/>
                                    </p:animScale>
                                    <p:animScale>
                                      <p:cBhvr>
                                        <p:cTn id="44" dur="26">
                                          <p:stCondLst>
                                            <p:cond delay="1808"/>
                                          </p:stCondLst>
                                        </p:cTn>
                                        <p:tgtEl>
                                          <p:spTgt spid="11"/>
                                        </p:tgtEl>
                                      </p:cBhvr>
                                      <p:to x="100000" y="95000"/>
                                    </p:animScale>
                                    <p:animScale>
                                      <p:cBhvr>
                                        <p:cTn id="45" dur="166" decel="50000">
                                          <p:stCondLst>
                                            <p:cond delay="1834"/>
                                          </p:stCondLst>
                                        </p:cTn>
                                        <p:tgtEl>
                                          <p:spTgt spid="11"/>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80">
                                          <p:stCondLst>
                                            <p:cond delay="0"/>
                                          </p:stCondLst>
                                        </p:cTn>
                                        <p:tgtEl>
                                          <p:spTgt spid="14"/>
                                        </p:tgtEl>
                                      </p:cBhvr>
                                    </p:animEffect>
                                    <p:anim calcmode="lin" valueType="num">
                                      <p:cBhvr>
                                        <p:cTn id="51"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6" dur="26">
                                          <p:stCondLst>
                                            <p:cond delay="650"/>
                                          </p:stCondLst>
                                        </p:cTn>
                                        <p:tgtEl>
                                          <p:spTgt spid="14"/>
                                        </p:tgtEl>
                                      </p:cBhvr>
                                      <p:to x="100000" y="60000"/>
                                    </p:animScale>
                                    <p:animScale>
                                      <p:cBhvr>
                                        <p:cTn id="57" dur="166" decel="50000">
                                          <p:stCondLst>
                                            <p:cond delay="676"/>
                                          </p:stCondLst>
                                        </p:cTn>
                                        <p:tgtEl>
                                          <p:spTgt spid="14"/>
                                        </p:tgtEl>
                                      </p:cBhvr>
                                      <p:to x="100000" y="100000"/>
                                    </p:animScale>
                                    <p:animScale>
                                      <p:cBhvr>
                                        <p:cTn id="58" dur="26">
                                          <p:stCondLst>
                                            <p:cond delay="1312"/>
                                          </p:stCondLst>
                                        </p:cTn>
                                        <p:tgtEl>
                                          <p:spTgt spid="14"/>
                                        </p:tgtEl>
                                      </p:cBhvr>
                                      <p:to x="100000" y="80000"/>
                                    </p:animScale>
                                    <p:animScale>
                                      <p:cBhvr>
                                        <p:cTn id="59" dur="166" decel="50000">
                                          <p:stCondLst>
                                            <p:cond delay="1338"/>
                                          </p:stCondLst>
                                        </p:cTn>
                                        <p:tgtEl>
                                          <p:spTgt spid="14"/>
                                        </p:tgtEl>
                                      </p:cBhvr>
                                      <p:to x="100000" y="100000"/>
                                    </p:animScale>
                                    <p:animScale>
                                      <p:cBhvr>
                                        <p:cTn id="60" dur="26">
                                          <p:stCondLst>
                                            <p:cond delay="1642"/>
                                          </p:stCondLst>
                                        </p:cTn>
                                        <p:tgtEl>
                                          <p:spTgt spid="14"/>
                                        </p:tgtEl>
                                      </p:cBhvr>
                                      <p:to x="100000" y="90000"/>
                                    </p:animScale>
                                    <p:animScale>
                                      <p:cBhvr>
                                        <p:cTn id="61" dur="166" decel="50000">
                                          <p:stCondLst>
                                            <p:cond delay="1668"/>
                                          </p:stCondLst>
                                        </p:cTn>
                                        <p:tgtEl>
                                          <p:spTgt spid="14"/>
                                        </p:tgtEl>
                                      </p:cBhvr>
                                      <p:to x="100000" y="100000"/>
                                    </p:animScale>
                                    <p:animScale>
                                      <p:cBhvr>
                                        <p:cTn id="62" dur="26">
                                          <p:stCondLst>
                                            <p:cond delay="1808"/>
                                          </p:stCondLst>
                                        </p:cTn>
                                        <p:tgtEl>
                                          <p:spTgt spid="14"/>
                                        </p:tgtEl>
                                      </p:cBhvr>
                                      <p:to x="100000" y="95000"/>
                                    </p:animScale>
                                    <p:animScale>
                                      <p:cBhvr>
                                        <p:cTn id="63" dur="166" decel="50000">
                                          <p:stCondLst>
                                            <p:cond delay="1834"/>
                                          </p:stCondLst>
                                        </p:cTn>
                                        <p:tgtEl>
                                          <p:spTgt spid="14"/>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down)">
                                      <p:cBhvr>
                                        <p:cTn id="68" dur="580">
                                          <p:stCondLst>
                                            <p:cond delay="0"/>
                                          </p:stCondLst>
                                        </p:cTn>
                                        <p:tgtEl>
                                          <p:spTgt spid="13"/>
                                        </p:tgtEl>
                                      </p:cBhvr>
                                    </p:animEffect>
                                    <p:anim calcmode="lin" valueType="num">
                                      <p:cBhvr>
                                        <p:cTn id="6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4" dur="26">
                                          <p:stCondLst>
                                            <p:cond delay="650"/>
                                          </p:stCondLst>
                                        </p:cTn>
                                        <p:tgtEl>
                                          <p:spTgt spid="13"/>
                                        </p:tgtEl>
                                      </p:cBhvr>
                                      <p:to x="100000" y="60000"/>
                                    </p:animScale>
                                    <p:animScale>
                                      <p:cBhvr>
                                        <p:cTn id="75" dur="166" decel="50000">
                                          <p:stCondLst>
                                            <p:cond delay="676"/>
                                          </p:stCondLst>
                                        </p:cTn>
                                        <p:tgtEl>
                                          <p:spTgt spid="13"/>
                                        </p:tgtEl>
                                      </p:cBhvr>
                                      <p:to x="100000" y="100000"/>
                                    </p:animScale>
                                    <p:animScale>
                                      <p:cBhvr>
                                        <p:cTn id="76" dur="26">
                                          <p:stCondLst>
                                            <p:cond delay="1312"/>
                                          </p:stCondLst>
                                        </p:cTn>
                                        <p:tgtEl>
                                          <p:spTgt spid="13"/>
                                        </p:tgtEl>
                                      </p:cBhvr>
                                      <p:to x="100000" y="80000"/>
                                    </p:animScale>
                                    <p:animScale>
                                      <p:cBhvr>
                                        <p:cTn id="77" dur="166" decel="50000">
                                          <p:stCondLst>
                                            <p:cond delay="1338"/>
                                          </p:stCondLst>
                                        </p:cTn>
                                        <p:tgtEl>
                                          <p:spTgt spid="13"/>
                                        </p:tgtEl>
                                      </p:cBhvr>
                                      <p:to x="100000" y="100000"/>
                                    </p:animScale>
                                    <p:animScale>
                                      <p:cBhvr>
                                        <p:cTn id="78" dur="26">
                                          <p:stCondLst>
                                            <p:cond delay="1642"/>
                                          </p:stCondLst>
                                        </p:cTn>
                                        <p:tgtEl>
                                          <p:spTgt spid="13"/>
                                        </p:tgtEl>
                                      </p:cBhvr>
                                      <p:to x="100000" y="90000"/>
                                    </p:animScale>
                                    <p:animScale>
                                      <p:cBhvr>
                                        <p:cTn id="79" dur="166" decel="50000">
                                          <p:stCondLst>
                                            <p:cond delay="1668"/>
                                          </p:stCondLst>
                                        </p:cTn>
                                        <p:tgtEl>
                                          <p:spTgt spid="13"/>
                                        </p:tgtEl>
                                      </p:cBhvr>
                                      <p:to x="100000" y="100000"/>
                                    </p:animScale>
                                    <p:animScale>
                                      <p:cBhvr>
                                        <p:cTn id="80" dur="26">
                                          <p:stCondLst>
                                            <p:cond delay="1808"/>
                                          </p:stCondLst>
                                        </p:cTn>
                                        <p:tgtEl>
                                          <p:spTgt spid="13"/>
                                        </p:tgtEl>
                                      </p:cBhvr>
                                      <p:to x="100000" y="95000"/>
                                    </p:animScale>
                                    <p:animScale>
                                      <p:cBhvr>
                                        <p:cTn id="81" dur="166" decel="50000">
                                          <p:stCondLst>
                                            <p:cond delay="1834"/>
                                          </p:stCondLst>
                                        </p:cTn>
                                        <p:tgtEl>
                                          <p:spTgt spid="13"/>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grpId="0" nodeType="click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down)">
                                      <p:cBhvr>
                                        <p:cTn id="86" dur="580">
                                          <p:stCondLst>
                                            <p:cond delay="0"/>
                                          </p:stCondLst>
                                        </p:cTn>
                                        <p:tgtEl>
                                          <p:spTgt spid="10"/>
                                        </p:tgtEl>
                                      </p:cBhvr>
                                    </p:animEffect>
                                    <p:anim calcmode="lin" valueType="num">
                                      <p:cBhvr>
                                        <p:cTn id="8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92" dur="26">
                                          <p:stCondLst>
                                            <p:cond delay="650"/>
                                          </p:stCondLst>
                                        </p:cTn>
                                        <p:tgtEl>
                                          <p:spTgt spid="10"/>
                                        </p:tgtEl>
                                      </p:cBhvr>
                                      <p:to x="100000" y="60000"/>
                                    </p:animScale>
                                    <p:animScale>
                                      <p:cBhvr>
                                        <p:cTn id="93" dur="166" decel="50000">
                                          <p:stCondLst>
                                            <p:cond delay="676"/>
                                          </p:stCondLst>
                                        </p:cTn>
                                        <p:tgtEl>
                                          <p:spTgt spid="10"/>
                                        </p:tgtEl>
                                      </p:cBhvr>
                                      <p:to x="100000" y="100000"/>
                                    </p:animScale>
                                    <p:animScale>
                                      <p:cBhvr>
                                        <p:cTn id="94" dur="26">
                                          <p:stCondLst>
                                            <p:cond delay="1312"/>
                                          </p:stCondLst>
                                        </p:cTn>
                                        <p:tgtEl>
                                          <p:spTgt spid="10"/>
                                        </p:tgtEl>
                                      </p:cBhvr>
                                      <p:to x="100000" y="80000"/>
                                    </p:animScale>
                                    <p:animScale>
                                      <p:cBhvr>
                                        <p:cTn id="95" dur="166" decel="50000">
                                          <p:stCondLst>
                                            <p:cond delay="1338"/>
                                          </p:stCondLst>
                                        </p:cTn>
                                        <p:tgtEl>
                                          <p:spTgt spid="10"/>
                                        </p:tgtEl>
                                      </p:cBhvr>
                                      <p:to x="100000" y="100000"/>
                                    </p:animScale>
                                    <p:animScale>
                                      <p:cBhvr>
                                        <p:cTn id="96" dur="26">
                                          <p:stCondLst>
                                            <p:cond delay="1642"/>
                                          </p:stCondLst>
                                        </p:cTn>
                                        <p:tgtEl>
                                          <p:spTgt spid="10"/>
                                        </p:tgtEl>
                                      </p:cBhvr>
                                      <p:to x="100000" y="90000"/>
                                    </p:animScale>
                                    <p:animScale>
                                      <p:cBhvr>
                                        <p:cTn id="97" dur="166" decel="50000">
                                          <p:stCondLst>
                                            <p:cond delay="1668"/>
                                          </p:stCondLst>
                                        </p:cTn>
                                        <p:tgtEl>
                                          <p:spTgt spid="10"/>
                                        </p:tgtEl>
                                      </p:cBhvr>
                                      <p:to x="100000" y="100000"/>
                                    </p:animScale>
                                    <p:animScale>
                                      <p:cBhvr>
                                        <p:cTn id="98" dur="26">
                                          <p:stCondLst>
                                            <p:cond delay="1808"/>
                                          </p:stCondLst>
                                        </p:cTn>
                                        <p:tgtEl>
                                          <p:spTgt spid="10"/>
                                        </p:tgtEl>
                                      </p:cBhvr>
                                      <p:to x="100000" y="95000"/>
                                    </p:animScale>
                                    <p:animScale>
                                      <p:cBhvr>
                                        <p:cTn id="99"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5DF6E4B-3BCE-4599-B692-020FF686ED95}"/>
              </a:ext>
            </a:extLst>
          </p:cNvPr>
          <p:cNvSpPr>
            <a:spLocks noGrp="1"/>
          </p:cNvSpPr>
          <p:nvPr>
            <p:ph type="title"/>
          </p:nvPr>
        </p:nvSpPr>
        <p:spPr>
          <a:xfrm>
            <a:off x="879763" y="2346325"/>
            <a:ext cx="10515600" cy="1325563"/>
          </a:xfrm>
        </p:spPr>
        <p:style>
          <a:lnRef idx="3">
            <a:schemeClr val="lt1"/>
          </a:lnRef>
          <a:fillRef idx="1">
            <a:schemeClr val="accent2"/>
          </a:fillRef>
          <a:effectRef idx="1">
            <a:schemeClr val="accent2"/>
          </a:effectRef>
          <a:fontRef idx="minor">
            <a:schemeClr val="lt1"/>
          </a:fontRef>
        </p:style>
        <p:txBody>
          <a:bodyPr/>
          <a:lstStyle/>
          <a:p>
            <a:pPr algn="ctr"/>
            <a:r>
              <a:rPr lang="fr-FR" dirty="0"/>
              <a:t>NOS PROBLEMATIQUES </a:t>
            </a:r>
            <a:r>
              <a:rPr lang="fr-FR" dirty="0" smtClean="0"/>
              <a:t>RENCONTREES sur 2018</a:t>
            </a:r>
            <a:endParaRPr lang="fr-FR" dirty="0"/>
          </a:p>
        </p:txBody>
      </p:sp>
    </p:spTree>
    <p:extLst>
      <p:ext uri="{BB962C8B-B14F-4D97-AF65-F5344CB8AC3E}">
        <p14:creationId xmlns:p14="http://schemas.microsoft.com/office/powerpoint/2010/main" val="318269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CE819AC4-3A4A-4159-873E-B6F44FEE2853}"/>
              </a:ext>
            </a:extLst>
          </p:cNvPr>
          <p:cNvSpPr>
            <a:spLocks noGrp="1"/>
          </p:cNvSpPr>
          <p:nvPr>
            <p:ph idx="1"/>
          </p:nvPr>
        </p:nvSpPr>
        <p:spPr>
          <a:xfrm>
            <a:off x="845820" y="1682332"/>
            <a:ext cx="11054258" cy="515793"/>
          </a:xfrm>
        </p:spPr>
        <p:style>
          <a:lnRef idx="1">
            <a:schemeClr val="accent2"/>
          </a:lnRef>
          <a:fillRef idx="2">
            <a:schemeClr val="accent2"/>
          </a:fillRef>
          <a:effectRef idx="1">
            <a:schemeClr val="accent2"/>
          </a:effectRef>
          <a:fontRef idx="minor">
            <a:schemeClr val="dk1"/>
          </a:fontRef>
        </p:style>
        <p:txBody>
          <a:bodyPr/>
          <a:lstStyle/>
          <a:p>
            <a:r>
              <a:rPr lang="fr-FR" dirty="0"/>
              <a:t>Réservation des </a:t>
            </a:r>
            <a:r>
              <a:rPr lang="fr-FR" dirty="0" smtClean="0"/>
              <a:t>déplacements </a:t>
            </a:r>
            <a:r>
              <a:rPr lang="fr-FR" b="1" i="1" u="sng" dirty="0" smtClean="0">
                <a:solidFill>
                  <a:schemeClr val="accent2">
                    <a:lumMod val="75000"/>
                  </a:schemeClr>
                </a:solidFill>
              </a:rPr>
              <a:t>&gt;&gt;&gt; EN NETTE AMELIORATION</a:t>
            </a:r>
            <a:endParaRPr lang="fr-FR" b="1" i="1" u="sng" dirty="0">
              <a:solidFill>
                <a:schemeClr val="accent2">
                  <a:lumMod val="75000"/>
                </a:schemeClr>
              </a:solidFill>
            </a:endParaRPr>
          </a:p>
        </p:txBody>
      </p:sp>
      <p:sp>
        <p:nvSpPr>
          <p:cNvPr id="4" name="Espace réservé du contenu 2">
            <a:extLst>
              <a:ext uri="{FF2B5EF4-FFF2-40B4-BE49-F238E27FC236}">
                <a16:creationId xmlns="" xmlns:a16="http://schemas.microsoft.com/office/drawing/2014/main" id="{1F6C3261-148A-4826-9C82-436CB1D4D5F7}"/>
              </a:ext>
            </a:extLst>
          </p:cNvPr>
          <p:cNvSpPr txBox="1">
            <a:spLocks/>
          </p:cNvSpPr>
          <p:nvPr/>
        </p:nvSpPr>
        <p:spPr>
          <a:xfrm>
            <a:off x="845820" y="2430075"/>
            <a:ext cx="11054258" cy="515793"/>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Matériels manquant dans les locaux </a:t>
            </a:r>
            <a:r>
              <a:rPr lang="fr-FR" dirty="0" smtClean="0"/>
              <a:t>DP </a:t>
            </a:r>
            <a:r>
              <a:rPr lang="fr-FR" b="1" i="1" u="sng" dirty="0">
                <a:solidFill>
                  <a:schemeClr val="accent2">
                    <a:lumMod val="75000"/>
                  </a:schemeClr>
                </a:solidFill>
              </a:rPr>
              <a:t>&gt;&gt;&gt; </a:t>
            </a:r>
            <a:r>
              <a:rPr lang="fr-FR" b="1" i="1" u="sng" dirty="0" smtClean="0">
                <a:solidFill>
                  <a:schemeClr val="accent2">
                    <a:lumMod val="75000"/>
                  </a:schemeClr>
                </a:solidFill>
              </a:rPr>
              <a:t>AUCUNE ACTION</a:t>
            </a:r>
            <a:endParaRPr lang="fr-FR" dirty="0"/>
          </a:p>
        </p:txBody>
      </p:sp>
      <p:sp>
        <p:nvSpPr>
          <p:cNvPr id="5" name="Espace réservé du contenu 2">
            <a:extLst>
              <a:ext uri="{FF2B5EF4-FFF2-40B4-BE49-F238E27FC236}">
                <a16:creationId xmlns="" xmlns:a16="http://schemas.microsoft.com/office/drawing/2014/main" id="{7100F2C6-B9D6-482F-BA01-731ED38C04C5}"/>
              </a:ext>
            </a:extLst>
          </p:cNvPr>
          <p:cNvSpPr txBox="1">
            <a:spLocks/>
          </p:cNvSpPr>
          <p:nvPr/>
        </p:nvSpPr>
        <p:spPr>
          <a:xfrm>
            <a:off x="845820" y="3779113"/>
            <a:ext cx="11054258" cy="515793"/>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Badges non disponible pour entrée sur chacun des </a:t>
            </a:r>
            <a:r>
              <a:rPr lang="fr-FR" dirty="0" smtClean="0"/>
              <a:t>CSP </a:t>
            </a:r>
            <a:r>
              <a:rPr lang="fr-FR" b="1" i="1" u="sng" dirty="0">
                <a:solidFill>
                  <a:schemeClr val="accent2">
                    <a:lumMod val="75000"/>
                  </a:schemeClr>
                </a:solidFill>
              </a:rPr>
              <a:t>&gt;&gt;&gt; </a:t>
            </a:r>
            <a:r>
              <a:rPr lang="fr-FR" b="1" i="1" u="sng" dirty="0" smtClean="0">
                <a:solidFill>
                  <a:schemeClr val="accent2">
                    <a:lumMod val="75000"/>
                  </a:schemeClr>
                </a:solidFill>
              </a:rPr>
              <a:t>1 SITE MANQUANT</a:t>
            </a:r>
            <a:endParaRPr lang="fr-FR" dirty="0"/>
          </a:p>
        </p:txBody>
      </p:sp>
      <p:sp>
        <p:nvSpPr>
          <p:cNvPr id="8" name="Espace réservé du contenu 2">
            <a:extLst>
              <a:ext uri="{FF2B5EF4-FFF2-40B4-BE49-F238E27FC236}">
                <a16:creationId xmlns="" xmlns:a16="http://schemas.microsoft.com/office/drawing/2014/main" id="{6DB50754-1421-43F4-8F9C-F1639C236D43}"/>
              </a:ext>
            </a:extLst>
          </p:cNvPr>
          <p:cNvSpPr txBox="1">
            <a:spLocks/>
          </p:cNvSpPr>
          <p:nvPr/>
        </p:nvSpPr>
        <p:spPr>
          <a:xfrm>
            <a:off x="845819" y="3125405"/>
            <a:ext cx="11054259" cy="515793"/>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Local syndical (en attente sur la T1</a:t>
            </a:r>
            <a:r>
              <a:rPr lang="fr-FR" dirty="0" smtClean="0"/>
              <a:t>) </a:t>
            </a:r>
            <a:r>
              <a:rPr lang="fr-FR" b="1" i="1" u="sng" dirty="0">
                <a:solidFill>
                  <a:schemeClr val="accent2">
                    <a:lumMod val="75000"/>
                  </a:schemeClr>
                </a:solidFill>
              </a:rPr>
              <a:t>&gt;&gt;&gt; </a:t>
            </a:r>
            <a:r>
              <a:rPr lang="fr-FR" b="1" i="1" u="sng" dirty="0" smtClean="0">
                <a:solidFill>
                  <a:schemeClr val="accent2">
                    <a:lumMod val="75000"/>
                  </a:schemeClr>
                </a:solidFill>
              </a:rPr>
              <a:t>TOUJOURS EN ATTENTE</a:t>
            </a:r>
            <a:endParaRPr lang="fr-FR" dirty="0"/>
          </a:p>
        </p:txBody>
      </p:sp>
      <p:sp>
        <p:nvSpPr>
          <p:cNvPr id="12" name="Espace réservé du contenu 2">
            <a:extLst>
              <a:ext uri="{FF2B5EF4-FFF2-40B4-BE49-F238E27FC236}">
                <a16:creationId xmlns="" xmlns:a16="http://schemas.microsoft.com/office/drawing/2014/main" id="{3E0409A9-7FD1-4463-B725-470DF881B211}"/>
              </a:ext>
            </a:extLst>
          </p:cNvPr>
          <p:cNvSpPr txBox="1">
            <a:spLocks/>
          </p:cNvSpPr>
          <p:nvPr/>
        </p:nvSpPr>
        <p:spPr>
          <a:xfrm>
            <a:off x="121920" y="899976"/>
            <a:ext cx="11963400" cy="515793"/>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MATERIELS</a:t>
            </a:r>
          </a:p>
        </p:txBody>
      </p:sp>
      <p:sp>
        <p:nvSpPr>
          <p:cNvPr id="11" name="Espace réservé du contenu 2">
            <a:extLst>
              <a:ext uri="{FF2B5EF4-FFF2-40B4-BE49-F238E27FC236}">
                <a16:creationId xmlns="" xmlns:a16="http://schemas.microsoft.com/office/drawing/2014/main" id="{E2F98D2C-19D5-4135-BDDA-C30535A1575B}"/>
              </a:ext>
            </a:extLst>
          </p:cNvPr>
          <p:cNvSpPr txBox="1">
            <a:spLocks/>
          </p:cNvSpPr>
          <p:nvPr/>
        </p:nvSpPr>
        <p:spPr>
          <a:xfrm>
            <a:off x="121920" y="5077262"/>
            <a:ext cx="11963400" cy="515793"/>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noProof="0" dirty="0">
                <a:solidFill>
                  <a:prstClr val="black"/>
                </a:solidFill>
                <a:latin typeface="Calibri" panose="020F0502020204030204"/>
              </a:rPr>
              <a:t>COMMUNICATION DIFFICILE AVEC LES DIRECTIONS</a:t>
            </a:r>
            <a:endPar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61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animBg="1"/>
      <p:bldP spid="4" grpId="0" animBg="1"/>
      <p:bldP spid="5" grpId="0" animBg="1"/>
      <p:bldP spid="8" grpId="0" animBg="1"/>
      <p:bldP spid="12"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CE819AC4-3A4A-4159-873E-B6F44FEE2853}"/>
              </a:ext>
            </a:extLst>
          </p:cNvPr>
          <p:cNvSpPr>
            <a:spLocks noGrp="1"/>
          </p:cNvSpPr>
          <p:nvPr>
            <p:ph idx="1"/>
          </p:nvPr>
        </p:nvSpPr>
        <p:spPr>
          <a:xfrm>
            <a:off x="845820" y="1484659"/>
            <a:ext cx="10515600" cy="515793"/>
          </a:xfrm>
        </p:spPr>
        <p:style>
          <a:lnRef idx="1">
            <a:schemeClr val="accent2"/>
          </a:lnRef>
          <a:fillRef idx="2">
            <a:schemeClr val="accent2"/>
          </a:fillRef>
          <a:effectRef idx="1">
            <a:schemeClr val="accent2"/>
          </a:effectRef>
          <a:fontRef idx="minor">
            <a:schemeClr val="dk1"/>
          </a:fontRef>
        </p:style>
        <p:txBody>
          <a:bodyPr>
            <a:normAutofit/>
          </a:bodyPr>
          <a:lstStyle/>
          <a:p>
            <a:pPr lvl="0">
              <a:defRPr/>
            </a:pPr>
            <a:r>
              <a:rPr lang="fr-FR" dirty="0">
                <a:solidFill>
                  <a:prstClr val="black"/>
                </a:solidFill>
              </a:rPr>
              <a:t>Documentation légale manquante BDES </a:t>
            </a:r>
            <a:r>
              <a:rPr lang="fr-FR" dirty="0" smtClean="0">
                <a:solidFill>
                  <a:prstClr val="black"/>
                </a:solidFill>
              </a:rPr>
              <a:t>– DU </a:t>
            </a:r>
            <a:r>
              <a:rPr lang="fr-FR" b="1" i="1" u="sng" dirty="0">
                <a:solidFill>
                  <a:schemeClr val="accent2">
                    <a:lumMod val="75000"/>
                  </a:schemeClr>
                </a:solidFill>
              </a:rPr>
              <a:t>&gt;&gt;&gt; </a:t>
            </a:r>
            <a:r>
              <a:rPr lang="fr-FR" b="1" i="1" u="sng" dirty="0" smtClean="0">
                <a:solidFill>
                  <a:schemeClr val="accent2">
                    <a:lumMod val="75000"/>
                  </a:schemeClr>
                </a:solidFill>
              </a:rPr>
              <a:t>ATTEINT</a:t>
            </a:r>
            <a:endParaRPr lang="fr-FR" dirty="0">
              <a:solidFill>
                <a:prstClr val="black"/>
              </a:solidFill>
            </a:endParaRPr>
          </a:p>
        </p:txBody>
      </p:sp>
      <p:sp>
        <p:nvSpPr>
          <p:cNvPr id="4" name="Espace réservé du contenu 2">
            <a:extLst>
              <a:ext uri="{FF2B5EF4-FFF2-40B4-BE49-F238E27FC236}">
                <a16:creationId xmlns="" xmlns:a16="http://schemas.microsoft.com/office/drawing/2014/main" id="{1F6C3261-148A-4826-9C82-436CB1D4D5F7}"/>
              </a:ext>
            </a:extLst>
          </p:cNvPr>
          <p:cNvSpPr txBox="1">
            <a:spLocks/>
          </p:cNvSpPr>
          <p:nvPr/>
        </p:nvSpPr>
        <p:spPr>
          <a:xfrm>
            <a:off x="845820" y="2143884"/>
            <a:ext cx="10515600" cy="515793"/>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dirty="0">
                <a:solidFill>
                  <a:prstClr val="black"/>
                </a:solidFill>
                <a:latin typeface="Calibri" panose="020F0502020204030204"/>
              </a:rPr>
              <a:t>Libre circulation des </a:t>
            </a:r>
            <a:r>
              <a:rPr lang="fr-FR" dirty="0" smtClean="0">
                <a:solidFill>
                  <a:prstClr val="black"/>
                </a:solidFill>
                <a:latin typeface="Calibri" panose="020F0502020204030204"/>
              </a:rPr>
              <a:t>IRP </a:t>
            </a:r>
            <a:r>
              <a:rPr lang="fr-FR" b="1" i="1" u="sng" dirty="0">
                <a:solidFill>
                  <a:schemeClr val="accent2">
                    <a:lumMod val="75000"/>
                  </a:schemeClr>
                </a:solidFill>
              </a:rPr>
              <a:t>&gt;&gt;&gt; </a:t>
            </a:r>
            <a:r>
              <a:rPr lang="fr-FR" b="1" i="1" u="sng" dirty="0" smtClean="0">
                <a:solidFill>
                  <a:schemeClr val="accent2">
                    <a:lumMod val="75000"/>
                  </a:schemeClr>
                </a:solidFill>
              </a:rPr>
              <a:t>EN NETTE AMELIORATION</a:t>
            </a:r>
            <a:endPar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Espace réservé du contenu 2">
            <a:extLst>
              <a:ext uri="{FF2B5EF4-FFF2-40B4-BE49-F238E27FC236}">
                <a16:creationId xmlns="" xmlns:a16="http://schemas.microsoft.com/office/drawing/2014/main" id="{3E0409A9-7FD1-4463-B725-470DF881B211}"/>
              </a:ext>
            </a:extLst>
          </p:cNvPr>
          <p:cNvSpPr txBox="1">
            <a:spLocks/>
          </p:cNvSpPr>
          <p:nvPr/>
        </p:nvSpPr>
        <p:spPr>
          <a:xfrm>
            <a:off x="121920" y="674923"/>
            <a:ext cx="11963400" cy="515793"/>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solidFill>
                  <a:prstClr val="black"/>
                </a:solidFill>
                <a:latin typeface="Calibri" panose="020F0502020204030204"/>
              </a:rPr>
              <a:t>LEGALES</a:t>
            </a:r>
            <a:endPar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Espace réservé du contenu 2">
            <a:extLst>
              <a:ext uri="{FF2B5EF4-FFF2-40B4-BE49-F238E27FC236}">
                <a16:creationId xmlns="" xmlns:a16="http://schemas.microsoft.com/office/drawing/2014/main" id="{891117AC-6269-47A1-B3C5-83D6EA076414}"/>
              </a:ext>
            </a:extLst>
          </p:cNvPr>
          <p:cNvSpPr txBox="1">
            <a:spLocks/>
          </p:cNvSpPr>
          <p:nvPr/>
        </p:nvSpPr>
        <p:spPr>
          <a:xfrm>
            <a:off x="121920" y="3211517"/>
            <a:ext cx="11963400" cy="515793"/>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ORGANISATIONNELS</a:t>
            </a:r>
          </a:p>
        </p:txBody>
      </p:sp>
      <p:sp>
        <p:nvSpPr>
          <p:cNvPr id="7" name="Espace réservé du contenu 2">
            <a:extLst>
              <a:ext uri="{FF2B5EF4-FFF2-40B4-BE49-F238E27FC236}">
                <a16:creationId xmlns="" xmlns:a16="http://schemas.microsoft.com/office/drawing/2014/main" id="{668B7414-108D-4724-8BA8-1609F22A6CD7}"/>
              </a:ext>
            </a:extLst>
          </p:cNvPr>
          <p:cNvSpPr txBox="1">
            <a:spLocks/>
          </p:cNvSpPr>
          <p:nvPr/>
        </p:nvSpPr>
        <p:spPr>
          <a:xfrm>
            <a:off x="845820" y="4725590"/>
            <a:ext cx="10515600" cy="515793"/>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Aménagement de poste non </a:t>
            </a:r>
            <a:r>
              <a:rPr lang="fr-FR" dirty="0" smtClean="0"/>
              <a:t>faits </a:t>
            </a:r>
            <a:r>
              <a:rPr lang="fr-FR" b="1" i="1" u="sng" dirty="0" smtClean="0">
                <a:solidFill>
                  <a:schemeClr val="accent2">
                    <a:lumMod val="75000"/>
                  </a:schemeClr>
                </a:solidFill>
              </a:rPr>
              <a:t>&gt;&gt;&gt; TOUJOURS TRES DIFFICILE</a:t>
            </a:r>
            <a:endParaRPr lang="fr-FR" dirty="0"/>
          </a:p>
        </p:txBody>
      </p:sp>
      <p:sp>
        <p:nvSpPr>
          <p:cNvPr id="8" name="Espace réservé du contenu 2">
            <a:extLst>
              <a:ext uri="{FF2B5EF4-FFF2-40B4-BE49-F238E27FC236}">
                <a16:creationId xmlns="" xmlns:a16="http://schemas.microsoft.com/office/drawing/2014/main" id="{8B92E13C-39F8-401B-9231-D3513DA82596}"/>
              </a:ext>
            </a:extLst>
          </p:cNvPr>
          <p:cNvSpPr txBox="1">
            <a:spLocks/>
          </p:cNvSpPr>
          <p:nvPr/>
        </p:nvSpPr>
        <p:spPr>
          <a:xfrm>
            <a:off x="845820" y="5437773"/>
            <a:ext cx="10515600" cy="950148"/>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Suivi des augmentations et primes de chacun de nos </a:t>
            </a:r>
            <a:r>
              <a:rPr lang="fr-FR" dirty="0" smtClean="0"/>
              <a:t>élu(e)s</a:t>
            </a:r>
          </a:p>
          <a:p>
            <a:pPr marL="0" indent="0">
              <a:buNone/>
            </a:pPr>
            <a:r>
              <a:rPr lang="fr-FR" b="1" i="1" u="sng" dirty="0">
                <a:solidFill>
                  <a:schemeClr val="accent2">
                    <a:lumMod val="75000"/>
                  </a:schemeClr>
                </a:solidFill>
              </a:rPr>
              <a:t>&gt;&gt;&gt; </a:t>
            </a:r>
            <a:r>
              <a:rPr lang="fr-FR" b="1" i="1" u="sng" dirty="0" smtClean="0">
                <a:solidFill>
                  <a:schemeClr val="accent2">
                    <a:lumMod val="75000"/>
                  </a:schemeClr>
                </a:solidFill>
              </a:rPr>
              <a:t>NOUS FONDONS DE GRANDS ESPOIRS POUR 2019 (NAO-PSO-PVA)</a:t>
            </a:r>
            <a:endParaRPr lang="fr-FR" dirty="0"/>
          </a:p>
        </p:txBody>
      </p:sp>
      <p:sp>
        <p:nvSpPr>
          <p:cNvPr id="9" name="Espace réservé du contenu 2">
            <a:extLst>
              <a:ext uri="{FF2B5EF4-FFF2-40B4-BE49-F238E27FC236}">
                <a16:creationId xmlns="" xmlns:a16="http://schemas.microsoft.com/office/drawing/2014/main" id="{699082C3-0FB7-460C-A55D-D7A3BA5891D9}"/>
              </a:ext>
            </a:extLst>
          </p:cNvPr>
          <p:cNvSpPr txBox="1">
            <a:spLocks/>
          </p:cNvSpPr>
          <p:nvPr/>
        </p:nvSpPr>
        <p:spPr>
          <a:xfrm>
            <a:off x="845820" y="4021900"/>
            <a:ext cx="10515600" cy="515793"/>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Pas d’entretien de prise de mandats</a:t>
            </a:r>
          </a:p>
        </p:txBody>
      </p:sp>
    </p:spTree>
    <p:extLst>
      <p:ext uri="{BB962C8B-B14F-4D97-AF65-F5344CB8AC3E}">
        <p14:creationId xmlns:p14="http://schemas.microsoft.com/office/powerpoint/2010/main" val="104720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animBg="1"/>
      <p:bldP spid="4" grpId="0" animBg="1"/>
      <p:bldP spid="12" grpId="0" animBg="1"/>
      <p:bldP spid="6"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 xmlns:a16="http://schemas.microsoft.com/office/drawing/2014/main" id="{04238BA5-3E0E-4DD3-96EB-C2C9480499E7}"/>
              </a:ext>
            </a:extLst>
          </p:cNvPr>
          <p:cNvSpPr>
            <a:spLocks noGrp="1"/>
          </p:cNvSpPr>
          <p:nvPr>
            <p:ph type="title"/>
          </p:nvPr>
        </p:nvSpPr>
        <p:spPr>
          <a:xfrm>
            <a:off x="749134" y="2334449"/>
            <a:ext cx="10515600" cy="1325563"/>
          </a:xfrm>
        </p:spPr>
        <p:style>
          <a:lnRef idx="3">
            <a:schemeClr val="lt1"/>
          </a:lnRef>
          <a:fillRef idx="1">
            <a:schemeClr val="accent2"/>
          </a:fillRef>
          <a:effectRef idx="1">
            <a:schemeClr val="accent2"/>
          </a:effectRef>
          <a:fontRef idx="minor">
            <a:schemeClr val="lt1"/>
          </a:fontRef>
        </p:style>
        <p:txBody>
          <a:bodyPr/>
          <a:lstStyle/>
          <a:p>
            <a:pPr algn="ctr"/>
            <a:r>
              <a:rPr lang="fr-FR" dirty="0"/>
              <a:t>NOS AMBITIONS</a:t>
            </a:r>
          </a:p>
        </p:txBody>
      </p:sp>
    </p:spTree>
    <p:extLst>
      <p:ext uri="{BB962C8B-B14F-4D97-AF65-F5344CB8AC3E}">
        <p14:creationId xmlns:p14="http://schemas.microsoft.com/office/powerpoint/2010/main" val="35655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C127B49-D187-495C-8E19-E884E3056665}"/>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pPr algn="ctr"/>
            <a:r>
              <a:rPr lang="fr-FR" dirty="0"/>
              <a:t> POUR LES DELEGUES SYNDICAUX</a:t>
            </a:r>
          </a:p>
        </p:txBody>
      </p:sp>
      <p:sp>
        <p:nvSpPr>
          <p:cNvPr id="5" name="Espace réservé du contenu 2">
            <a:extLst>
              <a:ext uri="{FF2B5EF4-FFF2-40B4-BE49-F238E27FC236}">
                <a16:creationId xmlns="" xmlns:a16="http://schemas.microsoft.com/office/drawing/2014/main" id="{A5C65D6B-A6D3-4278-87D0-45B64298178E}"/>
              </a:ext>
            </a:extLst>
          </p:cNvPr>
          <p:cNvSpPr txBox="1">
            <a:spLocks/>
          </p:cNvSpPr>
          <p:nvPr/>
        </p:nvSpPr>
        <p:spPr>
          <a:xfrm>
            <a:off x="1422816" y="3868160"/>
            <a:ext cx="10515600" cy="571211"/>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Instauration d’un véritable dialogue social</a:t>
            </a:r>
          </a:p>
        </p:txBody>
      </p:sp>
      <p:sp>
        <p:nvSpPr>
          <p:cNvPr id="7" name="Espace réservé du contenu 2">
            <a:extLst>
              <a:ext uri="{FF2B5EF4-FFF2-40B4-BE49-F238E27FC236}">
                <a16:creationId xmlns="" xmlns:a16="http://schemas.microsoft.com/office/drawing/2014/main" id="{AD5493DD-8BEC-4DB1-8857-7B7862CA4AD5}"/>
              </a:ext>
            </a:extLst>
          </p:cNvPr>
          <p:cNvSpPr>
            <a:spLocks noGrp="1"/>
          </p:cNvSpPr>
          <p:nvPr>
            <p:ph idx="1"/>
          </p:nvPr>
        </p:nvSpPr>
        <p:spPr>
          <a:xfrm>
            <a:off x="1422816" y="3153330"/>
            <a:ext cx="10515600" cy="571211"/>
          </a:xfrm>
          <a:noFill/>
          <a:ln>
            <a:noFill/>
          </a:ln>
        </p:spPr>
        <p:style>
          <a:lnRef idx="0">
            <a:scrgbClr r="0" g="0" b="0"/>
          </a:lnRef>
          <a:fillRef idx="0">
            <a:scrgbClr r="0" g="0" b="0"/>
          </a:fillRef>
          <a:effectRef idx="0">
            <a:scrgbClr r="0" g="0" b="0"/>
          </a:effectRef>
          <a:fontRef idx="minor">
            <a:schemeClr val="dk1"/>
          </a:fontRef>
        </p:style>
        <p:txBody>
          <a:bodyPr/>
          <a:lstStyle/>
          <a:p>
            <a:pPr marL="0" indent="0">
              <a:buNone/>
            </a:pPr>
            <a:r>
              <a:rPr lang="fr-FR" dirty="0"/>
              <a:t>Un SharePoint pour chaque OS</a:t>
            </a:r>
          </a:p>
        </p:txBody>
      </p:sp>
      <p:sp>
        <p:nvSpPr>
          <p:cNvPr id="6" name="Espace réservé du contenu 2">
            <a:extLst>
              <a:ext uri="{FF2B5EF4-FFF2-40B4-BE49-F238E27FC236}">
                <a16:creationId xmlns="" xmlns:a16="http://schemas.microsoft.com/office/drawing/2014/main" id="{E080AC24-DF12-4C9D-BC92-55883655F1B3}"/>
              </a:ext>
            </a:extLst>
          </p:cNvPr>
          <p:cNvSpPr txBox="1">
            <a:spLocks/>
          </p:cNvSpPr>
          <p:nvPr/>
        </p:nvSpPr>
        <p:spPr>
          <a:xfrm>
            <a:off x="1422816" y="2438500"/>
            <a:ext cx="10515600" cy="571211"/>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fr-FR" dirty="0"/>
              <a:t>Enfin entrer dans l’air numérique</a:t>
            </a:r>
          </a:p>
        </p:txBody>
      </p:sp>
      <p:sp>
        <p:nvSpPr>
          <p:cNvPr id="8" name="Espace réservé du contenu 2">
            <a:extLst>
              <a:ext uri="{FF2B5EF4-FFF2-40B4-BE49-F238E27FC236}">
                <a16:creationId xmlns="" xmlns:a16="http://schemas.microsoft.com/office/drawing/2014/main" id="{C5EC6BCA-612F-4414-9FD0-FB03C454AEF6}"/>
              </a:ext>
            </a:extLst>
          </p:cNvPr>
          <p:cNvSpPr txBox="1">
            <a:spLocks/>
          </p:cNvSpPr>
          <p:nvPr/>
        </p:nvSpPr>
        <p:spPr>
          <a:xfrm>
            <a:off x="1422816" y="4582990"/>
            <a:ext cx="10515600" cy="115824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dirty="0"/>
              <a:t>Diminuer la pression très importante qui pèse aujourd’hui sur les élu(e)s. Pour mémoire, démission de deux DS et du secrétaire du CHSCT en moins d’un an.</a:t>
            </a:r>
          </a:p>
        </p:txBody>
      </p:sp>
      <p:sp>
        <p:nvSpPr>
          <p:cNvPr id="9" name="Flèche : droite à entaille 8">
            <a:extLst>
              <a:ext uri="{FF2B5EF4-FFF2-40B4-BE49-F238E27FC236}">
                <a16:creationId xmlns="" xmlns:a16="http://schemas.microsoft.com/office/drawing/2014/main" id="{0F779E26-15EC-483C-AEE7-40CB1B404549}"/>
              </a:ext>
            </a:extLst>
          </p:cNvPr>
          <p:cNvSpPr/>
          <p:nvPr/>
        </p:nvSpPr>
        <p:spPr>
          <a:xfrm>
            <a:off x="329783" y="2520082"/>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0" name="Flèche : droite à entaille 9">
            <a:extLst>
              <a:ext uri="{FF2B5EF4-FFF2-40B4-BE49-F238E27FC236}">
                <a16:creationId xmlns="" xmlns:a16="http://schemas.microsoft.com/office/drawing/2014/main" id="{9FFDD5CF-4E87-4F6B-A0FC-2B053E50DD18}"/>
              </a:ext>
            </a:extLst>
          </p:cNvPr>
          <p:cNvSpPr/>
          <p:nvPr/>
        </p:nvSpPr>
        <p:spPr>
          <a:xfrm>
            <a:off x="329783" y="3234912"/>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1" name="Flèche : droite à entaille 10">
            <a:extLst>
              <a:ext uri="{FF2B5EF4-FFF2-40B4-BE49-F238E27FC236}">
                <a16:creationId xmlns="" xmlns:a16="http://schemas.microsoft.com/office/drawing/2014/main" id="{AB1A0C39-300C-465A-A30A-B076A77AF25D}"/>
              </a:ext>
            </a:extLst>
          </p:cNvPr>
          <p:cNvSpPr/>
          <p:nvPr/>
        </p:nvSpPr>
        <p:spPr>
          <a:xfrm>
            <a:off x="329783" y="3949742"/>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2" name="Flèche : droite à entaille 11">
            <a:extLst>
              <a:ext uri="{FF2B5EF4-FFF2-40B4-BE49-F238E27FC236}">
                <a16:creationId xmlns="" xmlns:a16="http://schemas.microsoft.com/office/drawing/2014/main" id="{3F2B4B14-398A-4776-87C6-9D26893DE69E}"/>
              </a:ext>
            </a:extLst>
          </p:cNvPr>
          <p:cNvSpPr/>
          <p:nvPr/>
        </p:nvSpPr>
        <p:spPr>
          <a:xfrm>
            <a:off x="329783" y="4958088"/>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7947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wipe(down)">
                                      <p:cBhvr>
                                        <p:cTn id="29" dur="5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down)">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build="p"/>
      <p:bldP spid="6" grpId="0"/>
      <p:bldP spid="8" grpId="0"/>
      <p:bldP spid="9"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B657359-E21E-4F78-88DB-C394377C2CF9}"/>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pPr algn="ctr"/>
            <a:r>
              <a:rPr lang="fr-FR" dirty="0"/>
              <a:t> POUR NOTRE SECTION</a:t>
            </a:r>
          </a:p>
        </p:txBody>
      </p:sp>
      <p:sp>
        <p:nvSpPr>
          <p:cNvPr id="5" name="Espace réservé du contenu 2">
            <a:extLst>
              <a:ext uri="{FF2B5EF4-FFF2-40B4-BE49-F238E27FC236}">
                <a16:creationId xmlns="" xmlns:a16="http://schemas.microsoft.com/office/drawing/2014/main" id="{58539AD6-F361-4498-9D1C-907C0E707AA7}"/>
              </a:ext>
            </a:extLst>
          </p:cNvPr>
          <p:cNvSpPr txBox="1">
            <a:spLocks/>
          </p:cNvSpPr>
          <p:nvPr/>
        </p:nvSpPr>
        <p:spPr>
          <a:xfrm>
            <a:off x="1302895" y="3118320"/>
            <a:ext cx="11183912" cy="576000"/>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Un développement de l’utilisation de Skype entre IRP dixit moyens matériels</a:t>
            </a:r>
          </a:p>
        </p:txBody>
      </p:sp>
      <p:sp>
        <p:nvSpPr>
          <p:cNvPr id="6" name="Espace réservé du contenu 2">
            <a:extLst>
              <a:ext uri="{FF2B5EF4-FFF2-40B4-BE49-F238E27FC236}">
                <a16:creationId xmlns="" xmlns:a16="http://schemas.microsoft.com/office/drawing/2014/main" id="{CD9FF49C-41D8-4AB4-996F-2FDFD1D0E439}"/>
              </a:ext>
            </a:extLst>
          </p:cNvPr>
          <p:cNvSpPr txBox="1">
            <a:spLocks/>
          </p:cNvSpPr>
          <p:nvPr/>
        </p:nvSpPr>
        <p:spPr>
          <a:xfrm>
            <a:off x="1302895" y="3871370"/>
            <a:ext cx="10980000" cy="576000"/>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Donner la possibilité au section de travailler ensemble à distance</a:t>
            </a:r>
          </a:p>
        </p:txBody>
      </p:sp>
      <p:sp>
        <p:nvSpPr>
          <p:cNvPr id="7" name="Espace réservé du contenu 2">
            <a:extLst>
              <a:ext uri="{FF2B5EF4-FFF2-40B4-BE49-F238E27FC236}">
                <a16:creationId xmlns="" xmlns:a16="http://schemas.microsoft.com/office/drawing/2014/main" id="{C544815F-5E2E-4B2F-8F36-EEE0FFDCE465}"/>
              </a:ext>
            </a:extLst>
          </p:cNvPr>
          <p:cNvSpPr txBox="1">
            <a:spLocks/>
          </p:cNvSpPr>
          <p:nvPr/>
        </p:nvSpPr>
        <p:spPr>
          <a:xfrm>
            <a:off x="1302895" y="4624420"/>
            <a:ext cx="10980000" cy="576000"/>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Une rencontre entre la section et le DRH</a:t>
            </a:r>
          </a:p>
        </p:txBody>
      </p:sp>
      <p:sp>
        <p:nvSpPr>
          <p:cNvPr id="9" name="Flèche : droite à entaille 8">
            <a:extLst>
              <a:ext uri="{FF2B5EF4-FFF2-40B4-BE49-F238E27FC236}">
                <a16:creationId xmlns="" xmlns:a16="http://schemas.microsoft.com/office/drawing/2014/main" id="{4ECCD4A1-89BA-4A9B-A753-E41ACA2C082A}"/>
              </a:ext>
            </a:extLst>
          </p:cNvPr>
          <p:cNvSpPr/>
          <p:nvPr/>
        </p:nvSpPr>
        <p:spPr>
          <a:xfrm>
            <a:off x="346023" y="3203018"/>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0" name="Flèche : droite à entaille 9">
            <a:extLst>
              <a:ext uri="{FF2B5EF4-FFF2-40B4-BE49-F238E27FC236}">
                <a16:creationId xmlns="" xmlns:a16="http://schemas.microsoft.com/office/drawing/2014/main" id="{2475DFA9-E828-4F53-900D-1848D71102F7}"/>
              </a:ext>
            </a:extLst>
          </p:cNvPr>
          <p:cNvSpPr/>
          <p:nvPr/>
        </p:nvSpPr>
        <p:spPr>
          <a:xfrm>
            <a:off x="346023" y="3959183"/>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1" name="Flèche : droite à entaille 10">
            <a:extLst>
              <a:ext uri="{FF2B5EF4-FFF2-40B4-BE49-F238E27FC236}">
                <a16:creationId xmlns="" xmlns:a16="http://schemas.microsoft.com/office/drawing/2014/main" id="{F2426382-0417-4AD3-8CD6-728ED5E1553E}"/>
              </a:ext>
            </a:extLst>
          </p:cNvPr>
          <p:cNvSpPr/>
          <p:nvPr/>
        </p:nvSpPr>
        <p:spPr>
          <a:xfrm>
            <a:off x="346023" y="4715348"/>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9616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5BF96D3-5D87-4458-AC30-D906CB175228}"/>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pPr algn="ctr"/>
            <a:r>
              <a:rPr lang="fr-FR" dirty="0"/>
              <a:t> POUR LES ACCORDS et </a:t>
            </a:r>
            <a:r>
              <a:rPr lang="fr-FR" dirty="0" smtClean="0"/>
              <a:t>NEGOCIATIONS en 2018</a:t>
            </a:r>
            <a:endParaRPr lang="fr-FR" dirty="0"/>
          </a:p>
        </p:txBody>
      </p:sp>
      <p:sp>
        <p:nvSpPr>
          <p:cNvPr id="4" name="Espace réservé du contenu 2">
            <a:extLst>
              <a:ext uri="{FF2B5EF4-FFF2-40B4-BE49-F238E27FC236}">
                <a16:creationId xmlns="" xmlns:a16="http://schemas.microsoft.com/office/drawing/2014/main" id="{5D974731-CED5-4C7E-AA4E-CB40E94AA30F}"/>
              </a:ext>
            </a:extLst>
          </p:cNvPr>
          <p:cNvSpPr>
            <a:spLocks noGrp="1"/>
          </p:cNvSpPr>
          <p:nvPr>
            <p:ph idx="1"/>
          </p:nvPr>
        </p:nvSpPr>
        <p:spPr>
          <a:xfrm>
            <a:off x="1347866" y="1824187"/>
            <a:ext cx="10515600" cy="571211"/>
          </a:xfrm>
          <a:noFill/>
          <a:ln>
            <a:noFill/>
          </a:ln>
        </p:spPr>
        <p:style>
          <a:lnRef idx="0">
            <a:scrgbClr r="0" g="0" b="0"/>
          </a:lnRef>
          <a:fillRef idx="0">
            <a:scrgbClr r="0" g="0" b="0"/>
          </a:fillRef>
          <a:effectRef idx="0">
            <a:scrgbClr r="0" g="0" b="0"/>
          </a:effectRef>
          <a:fontRef idx="minor">
            <a:schemeClr val="dk1"/>
          </a:fontRef>
        </p:style>
        <p:txBody>
          <a:bodyPr anchor="ctr">
            <a:normAutofit/>
          </a:bodyPr>
          <a:lstStyle/>
          <a:p>
            <a:pPr marL="0" indent="0">
              <a:buNone/>
            </a:pPr>
            <a:r>
              <a:rPr lang="fr-FR" sz="2400" dirty="0"/>
              <a:t>ACCORD PSO</a:t>
            </a:r>
          </a:p>
        </p:txBody>
      </p:sp>
      <p:sp>
        <p:nvSpPr>
          <p:cNvPr id="5" name="Espace réservé du contenu 2">
            <a:extLst>
              <a:ext uri="{FF2B5EF4-FFF2-40B4-BE49-F238E27FC236}">
                <a16:creationId xmlns="" xmlns:a16="http://schemas.microsoft.com/office/drawing/2014/main" id="{C8BF1C63-184E-4D52-B6C1-CD62D00CD8A9}"/>
              </a:ext>
            </a:extLst>
          </p:cNvPr>
          <p:cNvSpPr txBox="1">
            <a:spLocks/>
          </p:cNvSpPr>
          <p:nvPr/>
        </p:nvSpPr>
        <p:spPr>
          <a:xfrm>
            <a:off x="1347866" y="2916419"/>
            <a:ext cx="10515600" cy="504134"/>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a:t>ACCORD EGALITE PROFESSIONNELLE</a:t>
            </a:r>
          </a:p>
        </p:txBody>
      </p:sp>
      <p:sp>
        <p:nvSpPr>
          <p:cNvPr id="6" name="Espace réservé du contenu 2">
            <a:extLst>
              <a:ext uri="{FF2B5EF4-FFF2-40B4-BE49-F238E27FC236}">
                <a16:creationId xmlns="" xmlns:a16="http://schemas.microsoft.com/office/drawing/2014/main" id="{7EA725DD-C0CF-4A51-873D-60E95FBC6CC5}"/>
              </a:ext>
            </a:extLst>
          </p:cNvPr>
          <p:cNvSpPr txBox="1">
            <a:spLocks/>
          </p:cNvSpPr>
          <p:nvPr/>
        </p:nvSpPr>
        <p:spPr>
          <a:xfrm>
            <a:off x="1347866" y="4088418"/>
            <a:ext cx="5622560" cy="49265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a:t>ACCORD CLASSIFICATIONS</a:t>
            </a:r>
          </a:p>
        </p:txBody>
      </p:sp>
      <p:sp>
        <p:nvSpPr>
          <p:cNvPr id="7" name="Espace réservé du contenu 2">
            <a:extLst>
              <a:ext uri="{FF2B5EF4-FFF2-40B4-BE49-F238E27FC236}">
                <a16:creationId xmlns="" xmlns:a16="http://schemas.microsoft.com/office/drawing/2014/main" id="{520AA12D-7929-48E2-8965-98200E42268C}"/>
              </a:ext>
            </a:extLst>
          </p:cNvPr>
          <p:cNvSpPr txBox="1">
            <a:spLocks/>
          </p:cNvSpPr>
          <p:nvPr/>
        </p:nvSpPr>
        <p:spPr>
          <a:xfrm>
            <a:off x="1347866" y="5335974"/>
            <a:ext cx="4483308" cy="509575"/>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a:t>NEGOCIATIONS SUR LES CSE</a:t>
            </a:r>
          </a:p>
        </p:txBody>
      </p:sp>
      <p:sp>
        <p:nvSpPr>
          <p:cNvPr id="8" name="Espace réservé du contenu 2">
            <a:extLst>
              <a:ext uri="{FF2B5EF4-FFF2-40B4-BE49-F238E27FC236}">
                <a16:creationId xmlns="" xmlns:a16="http://schemas.microsoft.com/office/drawing/2014/main" id="{F423DF3B-B5C8-423A-A610-15A8E61167C0}"/>
              </a:ext>
            </a:extLst>
          </p:cNvPr>
          <p:cNvSpPr txBox="1">
            <a:spLocks/>
          </p:cNvSpPr>
          <p:nvPr/>
        </p:nvSpPr>
        <p:spPr>
          <a:xfrm>
            <a:off x="2481232" y="2317631"/>
            <a:ext cx="9382234" cy="571211"/>
          </a:xfrm>
          <a:prstGeom prst="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fr-FR" sz="1800" dirty="0"/>
              <a:t>Diminuer les écarts important entre ETAM et </a:t>
            </a:r>
            <a:r>
              <a:rPr lang="fr-FR" sz="1800" dirty="0" smtClean="0"/>
              <a:t>cadres </a:t>
            </a:r>
            <a:r>
              <a:rPr lang="fr-FR" sz="1800" b="1" i="1" u="sng" dirty="0">
                <a:solidFill>
                  <a:srgbClr val="FFC000"/>
                </a:solidFill>
              </a:rPr>
              <a:t>&gt;&gt;&gt; </a:t>
            </a:r>
            <a:r>
              <a:rPr lang="fr-FR" sz="1800" b="1" i="1" u="sng" dirty="0" smtClean="0">
                <a:solidFill>
                  <a:srgbClr val="FFC000"/>
                </a:solidFill>
              </a:rPr>
              <a:t>Aucun effort à ce niveau</a:t>
            </a:r>
            <a:endParaRPr lang="fr-FR" sz="1800" dirty="0">
              <a:solidFill>
                <a:srgbClr val="FFC000"/>
              </a:solidFill>
            </a:endParaRPr>
          </a:p>
        </p:txBody>
      </p:sp>
      <p:sp>
        <p:nvSpPr>
          <p:cNvPr id="9" name="Espace réservé du contenu 2">
            <a:extLst>
              <a:ext uri="{FF2B5EF4-FFF2-40B4-BE49-F238E27FC236}">
                <a16:creationId xmlns="" xmlns:a16="http://schemas.microsoft.com/office/drawing/2014/main" id="{3C9229B4-6B80-4089-BCF2-02AB0AA69547}"/>
              </a:ext>
            </a:extLst>
          </p:cNvPr>
          <p:cNvSpPr txBox="1">
            <a:spLocks/>
          </p:cNvSpPr>
          <p:nvPr/>
        </p:nvSpPr>
        <p:spPr>
          <a:xfrm>
            <a:off x="2481232" y="3409863"/>
            <a:ext cx="9382234" cy="629023"/>
          </a:xfrm>
          <a:prstGeom prst="rect">
            <a:avLst/>
          </a:prstGeom>
          <a:ln/>
        </p:spPr>
        <p:style>
          <a:lnRef idx="3">
            <a:schemeClr val="lt1"/>
          </a:lnRef>
          <a:fillRef idx="1">
            <a:schemeClr val="accent2"/>
          </a:fillRef>
          <a:effectRef idx="1">
            <a:schemeClr val="accent2"/>
          </a:effectRef>
          <a:fontRef idx="minor">
            <a:schemeClr val="lt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fr-FR" sz="1800" dirty="0"/>
              <a:t>Analyser la situation de GBS Services et mettre en place un plan d’action pour corriger les </a:t>
            </a:r>
            <a:r>
              <a:rPr lang="fr-FR" sz="1800" dirty="0" smtClean="0"/>
              <a:t>inégalités </a:t>
            </a:r>
            <a:r>
              <a:rPr lang="fr-FR" sz="1800" b="1" i="1" u="sng" dirty="0">
                <a:solidFill>
                  <a:srgbClr val="FFC000"/>
                </a:solidFill>
              </a:rPr>
              <a:t>&gt;&gt;&gt; </a:t>
            </a:r>
            <a:r>
              <a:rPr lang="fr-FR" sz="1800" b="1" i="1" u="sng" dirty="0" smtClean="0">
                <a:solidFill>
                  <a:srgbClr val="FFC000"/>
                </a:solidFill>
              </a:rPr>
              <a:t>Aucune action factuelle de mise en place</a:t>
            </a:r>
            <a:endParaRPr lang="fr-FR" sz="1800" dirty="0">
              <a:solidFill>
                <a:srgbClr val="FFC000"/>
              </a:solidFill>
            </a:endParaRPr>
          </a:p>
        </p:txBody>
      </p:sp>
      <p:sp>
        <p:nvSpPr>
          <p:cNvPr id="10" name="Espace réservé du contenu 2">
            <a:extLst>
              <a:ext uri="{FF2B5EF4-FFF2-40B4-BE49-F238E27FC236}">
                <a16:creationId xmlns="" xmlns:a16="http://schemas.microsoft.com/office/drawing/2014/main" id="{FD9678B6-C79C-42A0-BC80-FE29039344C6}"/>
              </a:ext>
            </a:extLst>
          </p:cNvPr>
          <p:cNvSpPr txBox="1">
            <a:spLocks/>
          </p:cNvSpPr>
          <p:nvPr/>
        </p:nvSpPr>
        <p:spPr>
          <a:xfrm>
            <a:off x="2481232" y="4507602"/>
            <a:ext cx="9382234" cy="828371"/>
          </a:xfrm>
          <a:prstGeom prst="rect">
            <a:avLst/>
          </a:prstGeom>
          <a:ln/>
        </p:spPr>
        <p:style>
          <a:lnRef idx="3">
            <a:schemeClr val="lt1"/>
          </a:lnRef>
          <a:fillRef idx="1">
            <a:schemeClr val="accent2"/>
          </a:fillRef>
          <a:effectRef idx="1">
            <a:schemeClr val="accent2"/>
          </a:effectRef>
          <a:fontRef idx="minor">
            <a:schemeClr val="lt1"/>
          </a:fontRef>
        </p:style>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fr-FR" sz="1800" dirty="0"/>
              <a:t>Mise en place de la commission afin d’harmoniser non seulement le statut de tous les salariés au sein de GBS Services mais aussi harmoniser le statut de chaque salarié avec sa carrière au sein du </a:t>
            </a:r>
            <a:r>
              <a:rPr lang="fr-FR" sz="1800" dirty="0" smtClean="0"/>
              <a:t>groupe </a:t>
            </a:r>
            <a:r>
              <a:rPr lang="fr-FR" sz="1800" b="1" i="1" u="sng" dirty="0">
                <a:solidFill>
                  <a:srgbClr val="FFC000"/>
                </a:solidFill>
              </a:rPr>
              <a:t>&gt;&gt;&gt; </a:t>
            </a:r>
            <a:r>
              <a:rPr lang="fr-FR" sz="1800" b="1" i="1" u="sng" dirty="0" smtClean="0">
                <a:solidFill>
                  <a:srgbClr val="FFC000"/>
                </a:solidFill>
              </a:rPr>
              <a:t>Aucune action factuelle de mise en place, une direction fermée</a:t>
            </a:r>
            <a:endParaRPr lang="fr-FR" sz="1800" dirty="0">
              <a:solidFill>
                <a:srgbClr val="FFC000"/>
              </a:solidFill>
            </a:endParaRPr>
          </a:p>
        </p:txBody>
      </p:sp>
      <p:sp>
        <p:nvSpPr>
          <p:cNvPr id="3" name="Rectangle 2">
            <a:extLst>
              <a:ext uri="{FF2B5EF4-FFF2-40B4-BE49-F238E27FC236}">
                <a16:creationId xmlns="" xmlns:a16="http://schemas.microsoft.com/office/drawing/2014/main" id="{3F728CA6-DF91-4B4F-AC1F-FE67D8913A6A}"/>
              </a:ext>
            </a:extLst>
          </p:cNvPr>
          <p:cNvSpPr/>
          <p:nvPr/>
        </p:nvSpPr>
        <p:spPr>
          <a:xfrm>
            <a:off x="2481233" y="5768751"/>
            <a:ext cx="9382234" cy="923330"/>
          </a:xfrm>
          <a:prstGeom prst="rect">
            <a:avLst/>
          </a:prstGeom>
          <a:ln/>
        </p:spPr>
        <p:style>
          <a:lnRef idx="3">
            <a:schemeClr val="lt1"/>
          </a:lnRef>
          <a:fillRef idx="1">
            <a:schemeClr val="accent2"/>
          </a:fillRef>
          <a:effectRef idx="1">
            <a:schemeClr val="accent2"/>
          </a:effectRef>
          <a:fontRef idx="minor">
            <a:schemeClr val="lt1"/>
          </a:fontRef>
        </p:style>
        <p:txBody>
          <a:bodyPr wrap="square" anchor="ctr">
            <a:spAutoFit/>
          </a:bodyPr>
          <a:lstStyle/>
          <a:p>
            <a:pPr algn="just"/>
            <a:r>
              <a:rPr lang="fr-FR" dirty="0">
                <a:solidFill>
                  <a:schemeClr val="tx1"/>
                </a:solidFill>
              </a:rPr>
              <a:t>Entamer les discussions et/ou négociations  fin 2017 dans la sérénité afin de pouvoir traiter ce sujet important avec toute l’attention nécessaire. Le CSE va modifier profondément le fonctionnement entre IRP et direction, il ne faut pas rater le tournant</a:t>
            </a:r>
            <a:r>
              <a:rPr lang="fr-FR" dirty="0" smtClean="0">
                <a:solidFill>
                  <a:schemeClr val="tx1"/>
                </a:solidFill>
              </a:rPr>
              <a:t>. </a:t>
            </a:r>
            <a:r>
              <a:rPr lang="fr-FR" b="1" i="1" u="sng" dirty="0">
                <a:solidFill>
                  <a:srgbClr val="FFC000"/>
                </a:solidFill>
              </a:rPr>
              <a:t>&gt;&gt;&gt; </a:t>
            </a:r>
            <a:r>
              <a:rPr lang="fr-FR" b="1" i="1" u="sng" dirty="0" smtClean="0">
                <a:solidFill>
                  <a:srgbClr val="FFC000"/>
                </a:solidFill>
              </a:rPr>
              <a:t>EN COURS</a:t>
            </a:r>
            <a:endParaRPr lang="fr-FR" dirty="0">
              <a:solidFill>
                <a:srgbClr val="FFC000"/>
              </a:solidFill>
            </a:endParaRPr>
          </a:p>
        </p:txBody>
      </p:sp>
      <p:sp>
        <p:nvSpPr>
          <p:cNvPr id="11" name="Flèche : droite à entaille 10">
            <a:extLst>
              <a:ext uri="{FF2B5EF4-FFF2-40B4-BE49-F238E27FC236}">
                <a16:creationId xmlns="" xmlns:a16="http://schemas.microsoft.com/office/drawing/2014/main" id="{FE359C42-B17F-4092-83F0-C1064D407D12}"/>
              </a:ext>
            </a:extLst>
          </p:cNvPr>
          <p:cNvSpPr/>
          <p:nvPr/>
        </p:nvSpPr>
        <p:spPr>
          <a:xfrm>
            <a:off x="331550" y="1909586"/>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2" name="Flèche : droite à entaille 11">
            <a:extLst>
              <a:ext uri="{FF2B5EF4-FFF2-40B4-BE49-F238E27FC236}">
                <a16:creationId xmlns="" xmlns:a16="http://schemas.microsoft.com/office/drawing/2014/main" id="{54D8F337-07AE-4C07-8947-5B6E04EEEF47}"/>
              </a:ext>
            </a:extLst>
          </p:cNvPr>
          <p:cNvSpPr/>
          <p:nvPr/>
        </p:nvSpPr>
        <p:spPr>
          <a:xfrm>
            <a:off x="331550" y="2936971"/>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3" name="Flèche : droite à entaille 12">
            <a:extLst>
              <a:ext uri="{FF2B5EF4-FFF2-40B4-BE49-F238E27FC236}">
                <a16:creationId xmlns="" xmlns:a16="http://schemas.microsoft.com/office/drawing/2014/main" id="{179CE2D3-CDA2-4466-8DED-58F268EC0163}"/>
              </a:ext>
            </a:extLst>
          </p:cNvPr>
          <p:cNvSpPr/>
          <p:nvPr/>
        </p:nvSpPr>
        <p:spPr>
          <a:xfrm>
            <a:off x="331550" y="4100556"/>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4" name="Flèche : droite à entaille 13">
            <a:extLst>
              <a:ext uri="{FF2B5EF4-FFF2-40B4-BE49-F238E27FC236}">
                <a16:creationId xmlns="" xmlns:a16="http://schemas.microsoft.com/office/drawing/2014/main" id="{391E3D9F-393B-4D74-840E-19E1330D511C}"/>
              </a:ext>
            </a:extLst>
          </p:cNvPr>
          <p:cNvSpPr/>
          <p:nvPr/>
        </p:nvSpPr>
        <p:spPr>
          <a:xfrm>
            <a:off x="331550" y="5354442"/>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8313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randombar(horizontal)">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randombar(horizontal)">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anim calcmode="lin" valueType="num">
                                      <p:cBhvr>
                                        <p:cTn id="69" dur="1000" fill="hold"/>
                                        <p:tgtEl>
                                          <p:spTgt spid="14"/>
                                        </p:tgtEl>
                                        <p:attrNameLst>
                                          <p:attrName>ppt_x</p:attrName>
                                        </p:attrNameLst>
                                      </p:cBhvr>
                                      <p:tavLst>
                                        <p:tav tm="0">
                                          <p:val>
                                            <p:strVal val="#ppt_x"/>
                                          </p:val>
                                        </p:tav>
                                        <p:tav tm="100000">
                                          <p:val>
                                            <p:strVal val="#ppt_x"/>
                                          </p:val>
                                        </p:tav>
                                      </p:tavLst>
                                    </p:anim>
                                    <p:anim calcmode="lin" valueType="num">
                                      <p:cBhvr>
                                        <p:cTn id="7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1000"/>
                                        <p:tgtEl>
                                          <p:spTgt spid="7"/>
                                        </p:tgtEl>
                                      </p:cBhvr>
                                    </p:animEffect>
                                    <p:anim calcmode="lin" valueType="num">
                                      <p:cBhvr>
                                        <p:cTn id="76" dur="1000" fill="hold"/>
                                        <p:tgtEl>
                                          <p:spTgt spid="7"/>
                                        </p:tgtEl>
                                        <p:attrNameLst>
                                          <p:attrName>ppt_x</p:attrName>
                                        </p:attrNameLst>
                                      </p:cBhvr>
                                      <p:tavLst>
                                        <p:tav tm="0">
                                          <p:val>
                                            <p:strVal val="#ppt_x"/>
                                          </p:val>
                                        </p:tav>
                                        <p:tav tm="100000">
                                          <p:val>
                                            <p:strVal val="#ppt_x"/>
                                          </p:val>
                                        </p:tav>
                                      </p:tavLst>
                                    </p:anim>
                                    <p:anim calcmode="lin" valueType="num">
                                      <p:cBhvr>
                                        <p:cTn id="7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4" presetClass="entr" presetSubtype="10" fill="hold" grpId="0" nodeType="clickEffect">
                                  <p:stCondLst>
                                    <p:cond delay="0"/>
                                  </p:stCondLst>
                                  <p:childTnLst>
                                    <p:set>
                                      <p:cBhvr>
                                        <p:cTn id="81" dur="1" fill="hold">
                                          <p:stCondLst>
                                            <p:cond delay="0"/>
                                          </p:stCondLst>
                                        </p:cTn>
                                        <p:tgtEl>
                                          <p:spTgt spid="3"/>
                                        </p:tgtEl>
                                        <p:attrNameLst>
                                          <p:attrName>style.visibility</p:attrName>
                                        </p:attrNameLst>
                                      </p:cBhvr>
                                      <p:to>
                                        <p:strVal val="visible"/>
                                      </p:to>
                                    </p:set>
                                    <p:animEffect transition="in" filter="randombar(horizontal)">
                                      <p:cBhvr>
                                        <p:cTn id="8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bldP spid="5" grpId="0"/>
      <p:bldP spid="6" grpId="0"/>
      <p:bldP spid="7" grpId="0"/>
      <p:bldP spid="8" grpId="0" animBg="1"/>
      <p:bldP spid="9" grpId="0" animBg="1"/>
      <p:bldP spid="10" grpId="0" animBg="1"/>
      <p:bldP spid="3" grpId="0" animBg="1"/>
      <p:bldP spid="11"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5BF96D3-5D87-4458-AC30-D906CB175228}"/>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pPr algn="ctr"/>
            <a:r>
              <a:rPr lang="fr-FR" dirty="0"/>
              <a:t> POUR LES ACCORDS et </a:t>
            </a:r>
            <a:r>
              <a:rPr lang="fr-FR" dirty="0" smtClean="0"/>
              <a:t>NEGOCIATIONS en 2019</a:t>
            </a:r>
            <a:endParaRPr lang="fr-FR" dirty="0"/>
          </a:p>
        </p:txBody>
      </p:sp>
      <p:sp>
        <p:nvSpPr>
          <p:cNvPr id="4" name="Espace réservé du contenu 2">
            <a:extLst>
              <a:ext uri="{FF2B5EF4-FFF2-40B4-BE49-F238E27FC236}">
                <a16:creationId xmlns="" xmlns:a16="http://schemas.microsoft.com/office/drawing/2014/main" id="{5D974731-CED5-4C7E-AA4E-CB40E94AA30F}"/>
              </a:ext>
            </a:extLst>
          </p:cNvPr>
          <p:cNvSpPr>
            <a:spLocks noGrp="1"/>
          </p:cNvSpPr>
          <p:nvPr>
            <p:ph idx="1"/>
          </p:nvPr>
        </p:nvSpPr>
        <p:spPr>
          <a:xfrm>
            <a:off x="1347866" y="1824187"/>
            <a:ext cx="10515600" cy="571211"/>
          </a:xfrm>
          <a:noFill/>
          <a:ln>
            <a:noFill/>
          </a:ln>
        </p:spPr>
        <p:style>
          <a:lnRef idx="0">
            <a:scrgbClr r="0" g="0" b="0"/>
          </a:lnRef>
          <a:fillRef idx="0">
            <a:scrgbClr r="0" g="0" b="0"/>
          </a:fillRef>
          <a:effectRef idx="0">
            <a:scrgbClr r="0" g="0" b="0"/>
          </a:effectRef>
          <a:fontRef idx="minor">
            <a:schemeClr val="dk1"/>
          </a:fontRef>
        </p:style>
        <p:txBody>
          <a:bodyPr anchor="ctr">
            <a:normAutofit/>
          </a:bodyPr>
          <a:lstStyle/>
          <a:p>
            <a:pPr marL="0" indent="0">
              <a:buNone/>
            </a:pPr>
            <a:r>
              <a:rPr lang="fr-FR" sz="2400" dirty="0"/>
              <a:t>ACCORD </a:t>
            </a:r>
            <a:r>
              <a:rPr lang="fr-FR" sz="2400" dirty="0" smtClean="0"/>
              <a:t>PVA</a:t>
            </a:r>
            <a:endParaRPr lang="fr-FR" sz="2400" dirty="0"/>
          </a:p>
        </p:txBody>
      </p:sp>
      <p:sp>
        <p:nvSpPr>
          <p:cNvPr id="5" name="Espace réservé du contenu 2">
            <a:extLst>
              <a:ext uri="{FF2B5EF4-FFF2-40B4-BE49-F238E27FC236}">
                <a16:creationId xmlns="" xmlns:a16="http://schemas.microsoft.com/office/drawing/2014/main" id="{C8BF1C63-184E-4D52-B6C1-CD62D00CD8A9}"/>
              </a:ext>
            </a:extLst>
          </p:cNvPr>
          <p:cNvSpPr txBox="1">
            <a:spLocks/>
          </p:cNvSpPr>
          <p:nvPr/>
        </p:nvSpPr>
        <p:spPr>
          <a:xfrm>
            <a:off x="1347866" y="2916419"/>
            <a:ext cx="10515600" cy="504134"/>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a:t>ACCORD EGALITE PROFESSIONNELLE</a:t>
            </a:r>
          </a:p>
        </p:txBody>
      </p:sp>
      <p:sp>
        <p:nvSpPr>
          <p:cNvPr id="6" name="Espace réservé du contenu 2">
            <a:extLst>
              <a:ext uri="{FF2B5EF4-FFF2-40B4-BE49-F238E27FC236}">
                <a16:creationId xmlns="" xmlns:a16="http://schemas.microsoft.com/office/drawing/2014/main" id="{7EA725DD-C0CF-4A51-873D-60E95FBC6CC5}"/>
              </a:ext>
            </a:extLst>
          </p:cNvPr>
          <p:cNvSpPr txBox="1">
            <a:spLocks/>
          </p:cNvSpPr>
          <p:nvPr/>
        </p:nvSpPr>
        <p:spPr>
          <a:xfrm>
            <a:off x="1347866" y="4088418"/>
            <a:ext cx="5622560" cy="492656"/>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a:t>NEGOCIATIONS SUR LES CSE</a:t>
            </a:r>
          </a:p>
        </p:txBody>
      </p:sp>
      <p:sp>
        <p:nvSpPr>
          <p:cNvPr id="7" name="Espace réservé du contenu 2">
            <a:extLst>
              <a:ext uri="{FF2B5EF4-FFF2-40B4-BE49-F238E27FC236}">
                <a16:creationId xmlns="" xmlns:a16="http://schemas.microsoft.com/office/drawing/2014/main" id="{520AA12D-7929-48E2-8965-98200E42268C}"/>
              </a:ext>
            </a:extLst>
          </p:cNvPr>
          <p:cNvSpPr txBox="1">
            <a:spLocks/>
          </p:cNvSpPr>
          <p:nvPr/>
        </p:nvSpPr>
        <p:spPr>
          <a:xfrm>
            <a:off x="1347866" y="5424296"/>
            <a:ext cx="7912044" cy="509575"/>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smtClean="0"/>
              <a:t>PAPE et ACCORD DE FONCTIONNEMENT DES </a:t>
            </a:r>
            <a:r>
              <a:rPr lang="fr-FR" sz="2400" dirty="0" err="1" smtClean="0"/>
              <a:t>IRPs</a:t>
            </a:r>
            <a:r>
              <a:rPr lang="fr-FR" sz="2400" dirty="0" smtClean="0"/>
              <a:t> </a:t>
            </a:r>
            <a:endParaRPr lang="fr-FR" sz="2400" dirty="0"/>
          </a:p>
        </p:txBody>
      </p:sp>
      <p:sp>
        <p:nvSpPr>
          <p:cNvPr id="8" name="Espace réservé du contenu 2">
            <a:extLst>
              <a:ext uri="{FF2B5EF4-FFF2-40B4-BE49-F238E27FC236}">
                <a16:creationId xmlns="" xmlns:a16="http://schemas.microsoft.com/office/drawing/2014/main" id="{F423DF3B-B5C8-423A-A610-15A8E61167C0}"/>
              </a:ext>
            </a:extLst>
          </p:cNvPr>
          <p:cNvSpPr txBox="1">
            <a:spLocks/>
          </p:cNvSpPr>
          <p:nvPr/>
        </p:nvSpPr>
        <p:spPr>
          <a:xfrm>
            <a:off x="2481232" y="2317631"/>
            <a:ext cx="9382234" cy="571211"/>
          </a:xfrm>
          <a:prstGeom prst="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fr-FR" sz="1800" dirty="0" smtClean="0"/>
              <a:t>Au vu de la nette augmentation de l’effectif cadre (+38%), il nous parait indispensable d’ouvrir des négociations sur un accord PVA.</a:t>
            </a:r>
            <a:endParaRPr lang="fr-FR" sz="1800" dirty="0">
              <a:solidFill>
                <a:srgbClr val="FFC000"/>
              </a:solidFill>
            </a:endParaRPr>
          </a:p>
        </p:txBody>
      </p:sp>
      <p:sp>
        <p:nvSpPr>
          <p:cNvPr id="9" name="Espace réservé du contenu 2">
            <a:extLst>
              <a:ext uri="{FF2B5EF4-FFF2-40B4-BE49-F238E27FC236}">
                <a16:creationId xmlns="" xmlns:a16="http://schemas.microsoft.com/office/drawing/2014/main" id="{3C9229B4-6B80-4089-BCF2-02AB0AA69547}"/>
              </a:ext>
            </a:extLst>
          </p:cNvPr>
          <p:cNvSpPr txBox="1">
            <a:spLocks/>
          </p:cNvSpPr>
          <p:nvPr/>
        </p:nvSpPr>
        <p:spPr>
          <a:xfrm>
            <a:off x="2481232" y="3409863"/>
            <a:ext cx="9382234" cy="629023"/>
          </a:xfrm>
          <a:prstGeom prst="rect">
            <a:avLst/>
          </a:prstGeom>
          <a:ln/>
        </p:spPr>
        <p:style>
          <a:lnRef idx="3">
            <a:schemeClr val="lt1"/>
          </a:lnRef>
          <a:fillRef idx="1">
            <a:schemeClr val="accent2"/>
          </a:fillRef>
          <a:effectRef idx="1">
            <a:schemeClr val="accent2"/>
          </a:effectRef>
          <a:fontRef idx="minor">
            <a:schemeClr val="lt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fr-FR" sz="1800" dirty="0" smtClean="0"/>
              <a:t>Mise en </a:t>
            </a:r>
            <a:r>
              <a:rPr lang="fr-FR" sz="1800" dirty="0"/>
              <a:t>place un plan d’action pour corriger les </a:t>
            </a:r>
            <a:r>
              <a:rPr lang="fr-FR" sz="1800" dirty="0" smtClean="0"/>
              <a:t>inégalités en partenariat avec les Organisations Syndicales (et surtout la CFDT ;) ).</a:t>
            </a:r>
            <a:endParaRPr lang="fr-FR" sz="1800" dirty="0">
              <a:solidFill>
                <a:srgbClr val="FFC000"/>
              </a:solidFill>
            </a:endParaRPr>
          </a:p>
        </p:txBody>
      </p:sp>
      <p:sp>
        <p:nvSpPr>
          <p:cNvPr id="10" name="Espace réservé du contenu 2">
            <a:extLst>
              <a:ext uri="{FF2B5EF4-FFF2-40B4-BE49-F238E27FC236}">
                <a16:creationId xmlns="" xmlns:a16="http://schemas.microsoft.com/office/drawing/2014/main" id="{FD9678B6-C79C-42A0-BC80-FE29039344C6}"/>
              </a:ext>
            </a:extLst>
          </p:cNvPr>
          <p:cNvSpPr txBox="1">
            <a:spLocks/>
          </p:cNvSpPr>
          <p:nvPr/>
        </p:nvSpPr>
        <p:spPr>
          <a:xfrm>
            <a:off x="2481232" y="4507602"/>
            <a:ext cx="9382234" cy="828371"/>
          </a:xfrm>
          <a:prstGeom prst="rect">
            <a:avLst/>
          </a:prstGeom>
          <a:ln/>
        </p:spPr>
        <p:style>
          <a:lnRef idx="3">
            <a:schemeClr val="lt1"/>
          </a:lnRef>
          <a:fillRef idx="1">
            <a:schemeClr val="accent2"/>
          </a:fillRef>
          <a:effectRef idx="1">
            <a:schemeClr val="accent2"/>
          </a:effectRef>
          <a:fontRef idx="minor">
            <a:schemeClr val="lt1"/>
          </a:fontRef>
        </p:style>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fr-FR" sz="1800" dirty="0" smtClean="0"/>
              <a:t>Nous avons fais un pas important vers la direction en construisant de vrais revendications sur un CSE National. Nous attendons de votre part de vrais moyens en local (RP, suppléants, réunions, ….).</a:t>
            </a:r>
            <a:endParaRPr lang="fr-FR" sz="1800" dirty="0">
              <a:solidFill>
                <a:srgbClr val="FFC000"/>
              </a:solidFill>
            </a:endParaRPr>
          </a:p>
        </p:txBody>
      </p:sp>
      <p:sp>
        <p:nvSpPr>
          <p:cNvPr id="3" name="Rectangle 2">
            <a:extLst>
              <a:ext uri="{FF2B5EF4-FFF2-40B4-BE49-F238E27FC236}">
                <a16:creationId xmlns="" xmlns:a16="http://schemas.microsoft.com/office/drawing/2014/main" id="{3F728CA6-DF91-4B4F-AC1F-FE67D8913A6A}"/>
              </a:ext>
            </a:extLst>
          </p:cNvPr>
          <p:cNvSpPr/>
          <p:nvPr/>
        </p:nvSpPr>
        <p:spPr>
          <a:xfrm>
            <a:off x="2481232" y="5933871"/>
            <a:ext cx="9382234" cy="369332"/>
          </a:xfrm>
          <a:prstGeom prst="rect">
            <a:avLst/>
          </a:prstGeom>
          <a:ln/>
        </p:spPr>
        <p:style>
          <a:lnRef idx="3">
            <a:schemeClr val="lt1"/>
          </a:lnRef>
          <a:fillRef idx="1">
            <a:schemeClr val="accent2"/>
          </a:fillRef>
          <a:effectRef idx="1">
            <a:schemeClr val="accent2"/>
          </a:effectRef>
          <a:fontRef idx="minor">
            <a:schemeClr val="lt1"/>
          </a:fontRef>
        </p:style>
        <p:txBody>
          <a:bodyPr wrap="square" anchor="ctr">
            <a:spAutoFit/>
          </a:bodyPr>
          <a:lstStyle/>
          <a:p>
            <a:pPr algn="just"/>
            <a:r>
              <a:rPr lang="fr-FR" dirty="0">
                <a:solidFill>
                  <a:schemeClr val="tx1"/>
                </a:solidFill>
              </a:rPr>
              <a:t>Entamer </a:t>
            </a:r>
            <a:r>
              <a:rPr lang="fr-FR" dirty="0" smtClean="0">
                <a:solidFill>
                  <a:schemeClr val="tx1"/>
                </a:solidFill>
              </a:rPr>
              <a:t>des </a:t>
            </a:r>
            <a:r>
              <a:rPr lang="fr-FR" dirty="0">
                <a:solidFill>
                  <a:schemeClr val="tx1"/>
                </a:solidFill>
              </a:rPr>
              <a:t>négociations </a:t>
            </a:r>
            <a:r>
              <a:rPr lang="fr-FR" dirty="0" smtClean="0">
                <a:solidFill>
                  <a:schemeClr val="tx1"/>
                </a:solidFill>
              </a:rPr>
              <a:t>dès maintenant, l’accord CSE étant construit à 90%. </a:t>
            </a:r>
            <a:endParaRPr lang="fr-FR" dirty="0">
              <a:solidFill>
                <a:srgbClr val="FFC000"/>
              </a:solidFill>
            </a:endParaRPr>
          </a:p>
        </p:txBody>
      </p:sp>
      <p:sp>
        <p:nvSpPr>
          <p:cNvPr id="11" name="Flèche : droite à entaille 10">
            <a:extLst>
              <a:ext uri="{FF2B5EF4-FFF2-40B4-BE49-F238E27FC236}">
                <a16:creationId xmlns="" xmlns:a16="http://schemas.microsoft.com/office/drawing/2014/main" id="{FE359C42-B17F-4092-83F0-C1064D407D12}"/>
              </a:ext>
            </a:extLst>
          </p:cNvPr>
          <p:cNvSpPr/>
          <p:nvPr/>
        </p:nvSpPr>
        <p:spPr>
          <a:xfrm>
            <a:off x="331550" y="1909586"/>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2" name="Flèche : droite à entaille 11">
            <a:extLst>
              <a:ext uri="{FF2B5EF4-FFF2-40B4-BE49-F238E27FC236}">
                <a16:creationId xmlns="" xmlns:a16="http://schemas.microsoft.com/office/drawing/2014/main" id="{54D8F337-07AE-4C07-8947-5B6E04EEEF47}"/>
              </a:ext>
            </a:extLst>
          </p:cNvPr>
          <p:cNvSpPr/>
          <p:nvPr/>
        </p:nvSpPr>
        <p:spPr>
          <a:xfrm>
            <a:off x="331550" y="2936971"/>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3" name="Flèche : droite à entaille 12">
            <a:extLst>
              <a:ext uri="{FF2B5EF4-FFF2-40B4-BE49-F238E27FC236}">
                <a16:creationId xmlns="" xmlns:a16="http://schemas.microsoft.com/office/drawing/2014/main" id="{179CE2D3-CDA2-4466-8DED-58F268EC0163}"/>
              </a:ext>
            </a:extLst>
          </p:cNvPr>
          <p:cNvSpPr/>
          <p:nvPr/>
        </p:nvSpPr>
        <p:spPr>
          <a:xfrm>
            <a:off x="331550" y="4100556"/>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4" name="Flèche : droite à entaille 13">
            <a:extLst>
              <a:ext uri="{FF2B5EF4-FFF2-40B4-BE49-F238E27FC236}">
                <a16:creationId xmlns="" xmlns:a16="http://schemas.microsoft.com/office/drawing/2014/main" id="{391E3D9F-393B-4D74-840E-19E1330D511C}"/>
              </a:ext>
            </a:extLst>
          </p:cNvPr>
          <p:cNvSpPr/>
          <p:nvPr/>
        </p:nvSpPr>
        <p:spPr>
          <a:xfrm>
            <a:off x="331550" y="5424296"/>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828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randombar(horizontal)">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randombar(horizontal)">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anim calcmode="lin" valueType="num">
                                      <p:cBhvr>
                                        <p:cTn id="69" dur="1000" fill="hold"/>
                                        <p:tgtEl>
                                          <p:spTgt spid="14"/>
                                        </p:tgtEl>
                                        <p:attrNameLst>
                                          <p:attrName>ppt_x</p:attrName>
                                        </p:attrNameLst>
                                      </p:cBhvr>
                                      <p:tavLst>
                                        <p:tav tm="0">
                                          <p:val>
                                            <p:strVal val="#ppt_x"/>
                                          </p:val>
                                        </p:tav>
                                        <p:tav tm="100000">
                                          <p:val>
                                            <p:strVal val="#ppt_x"/>
                                          </p:val>
                                        </p:tav>
                                      </p:tavLst>
                                    </p:anim>
                                    <p:anim calcmode="lin" valueType="num">
                                      <p:cBhvr>
                                        <p:cTn id="7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1000"/>
                                        <p:tgtEl>
                                          <p:spTgt spid="7"/>
                                        </p:tgtEl>
                                      </p:cBhvr>
                                    </p:animEffect>
                                    <p:anim calcmode="lin" valueType="num">
                                      <p:cBhvr>
                                        <p:cTn id="76" dur="1000" fill="hold"/>
                                        <p:tgtEl>
                                          <p:spTgt spid="7"/>
                                        </p:tgtEl>
                                        <p:attrNameLst>
                                          <p:attrName>ppt_x</p:attrName>
                                        </p:attrNameLst>
                                      </p:cBhvr>
                                      <p:tavLst>
                                        <p:tav tm="0">
                                          <p:val>
                                            <p:strVal val="#ppt_x"/>
                                          </p:val>
                                        </p:tav>
                                        <p:tav tm="100000">
                                          <p:val>
                                            <p:strVal val="#ppt_x"/>
                                          </p:val>
                                        </p:tav>
                                      </p:tavLst>
                                    </p:anim>
                                    <p:anim calcmode="lin" valueType="num">
                                      <p:cBhvr>
                                        <p:cTn id="7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4" presetClass="entr" presetSubtype="10" fill="hold" grpId="0" nodeType="clickEffect">
                                  <p:stCondLst>
                                    <p:cond delay="0"/>
                                  </p:stCondLst>
                                  <p:childTnLst>
                                    <p:set>
                                      <p:cBhvr>
                                        <p:cTn id="81" dur="1" fill="hold">
                                          <p:stCondLst>
                                            <p:cond delay="0"/>
                                          </p:stCondLst>
                                        </p:cTn>
                                        <p:tgtEl>
                                          <p:spTgt spid="3"/>
                                        </p:tgtEl>
                                        <p:attrNameLst>
                                          <p:attrName>style.visibility</p:attrName>
                                        </p:attrNameLst>
                                      </p:cBhvr>
                                      <p:to>
                                        <p:strVal val="visible"/>
                                      </p:to>
                                    </p:set>
                                    <p:animEffect transition="in" filter="randombar(horizontal)">
                                      <p:cBhvr>
                                        <p:cTn id="8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bldP spid="5" grpId="0"/>
      <p:bldP spid="6" grpId="0"/>
      <p:bldP spid="7" grpId="0"/>
      <p:bldP spid="8" grpId="0" animBg="1"/>
      <p:bldP spid="9" grpId="0" animBg="1"/>
      <p:bldP spid="10" grpId="0" animBg="1"/>
      <p:bldP spid="3"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 xmlns:a16="http://schemas.microsoft.com/office/drawing/2014/main" id="{F64F075F-F4F8-4AFE-A4F1-AC9019BD4518}"/>
              </a:ext>
            </a:extLst>
          </p:cNvPr>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pPr algn="ctr"/>
            <a:r>
              <a:rPr lang="fr-FR" dirty="0"/>
              <a:t> POUR LA PLACE DE GBS Services dans le GROUPE </a:t>
            </a:r>
          </a:p>
        </p:txBody>
      </p:sp>
      <p:sp>
        <p:nvSpPr>
          <p:cNvPr id="5" name="Espace réservé du contenu 2">
            <a:extLst>
              <a:ext uri="{FF2B5EF4-FFF2-40B4-BE49-F238E27FC236}">
                <a16:creationId xmlns="" xmlns:a16="http://schemas.microsoft.com/office/drawing/2014/main" id="{A12E6BC8-83E0-4D90-BA72-D498F3F1BAD9}"/>
              </a:ext>
            </a:extLst>
          </p:cNvPr>
          <p:cNvSpPr>
            <a:spLocks noGrp="1"/>
          </p:cNvSpPr>
          <p:nvPr>
            <p:ph idx="1"/>
          </p:nvPr>
        </p:nvSpPr>
        <p:spPr>
          <a:xfrm>
            <a:off x="1274164" y="2330442"/>
            <a:ext cx="10628026" cy="571211"/>
          </a:xfrm>
          <a:noFill/>
          <a:ln>
            <a:noFill/>
          </a:ln>
        </p:spPr>
        <p:style>
          <a:lnRef idx="0">
            <a:scrgbClr r="0" g="0" b="0"/>
          </a:lnRef>
          <a:fillRef idx="0">
            <a:scrgbClr r="0" g="0" b="0"/>
          </a:fillRef>
          <a:effectRef idx="0">
            <a:scrgbClr r="0" g="0" b="0"/>
          </a:effectRef>
          <a:fontRef idx="minor">
            <a:schemeClr val="dk1"/>
          </a:fontRef>
        </p:style>
        <p:txBody>
          <a:bodyPr/>
          <a:lstStyle/>
          <a:p>
            <a:pPr marL="0" indent="0">
              <a:buNone/>
            </a:pPr>
            <a:r>
              <a:rPr lang="fr-FR" dirty="0"/>
              <a:t>Mise en place du dialogue social au niveau de la « BU »</a:t>
            </a:r>
          </a:p>
        </p:txBody>
      </p:sp>
      <p:sp>
        <p:nvSpPr>
          <p:cNvPr id="6" name="Espace réservé du contenu 2">
            <a:extLst>
              <a:ext uri="{FF2B5EF4-FFF2-40B4-BE49-F238E27FC236}">
                <a16:creationId xmlns="" xmlns:a16="http://schemas.microsoft.com/office/drawing/2014/main" id="{C8BDE0D3-CCC1-4910-A42C-F66C099E6C6B}"/>
              </a:ext>
            </a:extLst>
          </p:cNvPr>
          <p:cNvSpPr txBox="1">
            <a:spLocks/>
          </p:cNvSpPr>
          <p:nvPr/>
        </p:nvSpPr>
        <p:spPr>
          <a:xfrm>
            <a:off x="1274164" y="3453425"/>
            <a:ext cx="10628026" cy="2199254"/>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fr-FR" dirty="0"/>
              <a:t>Respect de toutes les mesures présentes dans l’accord social européen et notamment l’article 6 (page 12) dont les salariés de GBS Services n’ont pas encore bénéficié à ce jour dans le cadre de leur mobilité organisationnelle. A savoir le versement d’une prime équivalente à un mois de salaire.</a:t>
            </a:r>
          </a:p>
        </p:txBody>
      </p:sp>
      <p:sp>
        <p:nvSpPr>
          <p:cNvPr id="7" name="Flèche : droite à entaille 6">
            <a:extLst>
              <a:ext uri="{FF2B5EF4-FFF2-40B4-BE49-F238E27FC236}">
                <a16:creationId xmlns="" xmlns:a16="http://schemas.microsoft.com/office/drawing/2014/main" id="{C69C881E-CC04-4B09-9B5F-B72F57C65538}"/>
              </a:ext>
            </a:extLst>
          </p:cNvPr>
          <p:cNvSpPr/>
          <p:nvPr/>
        </p:nvSpPr>
        <p:spPr>
          <a:xfrm>
            <a:off x="149902" y="2412024"/>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8" name="Flèche : droite à entaille 7">
            <a:extLst>
              <a:ext uri="{FF2B5EF4-FFF2-40B4-BE49-F238E27FC236}">
                <a16:creationId xmlns="" xmlns:a16="http://schemas.microsoft.com/office/drawing/2014/main" id="{7F7F43E8-5A0A-4019-8D1D-B733833C2B0F}"/>
              </a:ext>
            </a:extLst>
          </p:cNvPr>
          <p:cNvSpPr/>
          <p:nvPr/>
        </p:nvSpPr>
        <p:spPr>
          <a:xfrm>
            <a:off x="149902" y="4145007"/>
            <a:ext cx="884420" cy="408045"/>
          </a:xfrm>
          <a:prstGeom prst="notch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4616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wipe(down)">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P spid="6" grpId="0"/>
      <p:bldP spid="7" grpId="0" animBg="1"/>
      <p:bldP spid="8"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785</Words>
  <Application>Microsoft Office PowerPoint</Application>
  <PresentationFormat>Grand écran</PresentationFormat>
  <Paragraphs>91</Paragraphs>
  <Slides>17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Calibri</vt:lpstr>
      <vt:lpstr>Calibri Light</vt:lpstr>
      <vt:lpstr>Thème Office</vt:lpstr>
      <vt:lpstr>BI LATERALE CFDT – GBS SERVICES</vt:lpstr>
      <vt:lpstr>RETROSPECTIVE de l’année 2017</vt:lpstr>
      <vt:lpstr>Présentation PowerPoint</vt:lpstr>
      <vt:lpstr>Présentation PowerPoint</vt:lpstr>
      <vt:lpstr>Présentation PowerPoint</vt:lpstr>
      <vt:lpstr>Présentation PowerPoint</vt:lpstr>
      <vt:lpstr>NOS ATTENTES en 2018</vt:lpstr>
      <vt:lpstr>Présentation PowerPoint</vt:lpstr>
      <vt:lpstr>NOS PROBLEMATIQUES RENCONTREES sur 2018</vt:lpstr>
      <vt:lpstr>Présentation PowerPoint</vt:lpstr>
      <vt:lpstr>Présentation PowerPoint</vt:lpstr>
      <vt:lpstr>NOS AMBITIONS</vt:lpstr>
      <vt:lpstr> POUR LES DELEGUES SYNDICAUX</vt:lpstr>
      <vt:lpstr> POUR NOTRE SECTION</vt:lpstr>
      <vt:lpstr> POUR LES ACCORDS et NEGOCIATIONS en 2018</vt:lpstr>
      <vt:lpstr> POUR LES ACCORDS et NEGOCIATIONS en 2019</vt:lpstr>
      <vt:lpstr> POUR LA PLACE DE GBS Services dans le GROUPE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 LATERALE CFDT – GBS SERVICES</dc:title>
  <dc:creator>BILLAUD Jerome (Global Business Support Services)</dc:creator>
  <cp:lastModifiedBy>BILLAUD Jérome</cp:lastModifiedBy>
  <cp:revision>23</cp:revision>
  <cp:lastPrinted>2018-05-22T19:04:04Z</cp:lastPrinted>
  <dcterms:created xsi:type="dcterms:W3CDTF">2018-05-15T15:49:48Z</dcterms:created>
  <dcterms:modified xsi:type="dcterms:W3CDTF">2019-01-15T08:47:22Z</dcterms:modified>
</cp:coreProperties>
</file>